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7" r:id="rId2"/>
    <p:sldId id="261" r:id="rId3"/>
    <p:sldId id="263" r:id="rId4"/>
    <p:sldId id="270" r:id="rId5"/>
    <p:sldId id="268" r:id="rId6"/>
    <p:sldId id="271" r:id="rId7"/>
    <p:sldId id="272" r:id="rId8"/>
    <p:sldId id="273" r:id="rId9"/>
    <p:sldId id="274" r:id="rId10"/>
    <p:sldId id="267" r:id="rId11"/>
    <p:sldId id="266" r:id="rId12"/>
    <p:sldId id="275" r:id="rId13"/>
    <p:sldId id="277" r:id="rId14"/>
    <p:sldId id="265" r:id="rId15"/>
    <p:sldId id="278" r:id="rId16"/>
    <p:sldId id="279" r:id="rId17"/>
    <p:sldId id="292" r:id="rId18"/>
    <p:sldId id="296" r:id="rId19"/>
    <p:sldId id="297" r:id="rId20"/>
    <p:sldId id="280" r:id="rId21"/>
    <p:sldId id="282" r:id="rId22"/>
    <p:sldId id="283" r:id="rId23"/>
    <p:sldId id="284" r:id="rId24"/>
    <p:sldId id="285" r:id="rId25"/>
    <p:sldId id="287" r:id="rId26"/>
    <p:sldId id="286" r:id="rId27"/>
    <p:sldId id="288" r:id="rId28"/>
    <p:sldId id="289" r:id="rId29"/>
    <p:sldId id="290" r:id="rId30"/>
    <p:sldId id="298" r:id="rId3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009292"/>
    <a:srgbClr val="FECC32"/>
    <a:srgbClr val="021651"/>
    <a:srgbClr val="E9BA04"/>
    <a:srgbClr val="E3B503"/>
    <a:srgbClr val="DCB003"/>
    <a:srgbClr val="E6B704"/>
    <a:srgbClr val="EABB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5" d="100"/>
          <a:sy n="65" d="100"/>
        </p:scale>
        <p:origin x="84" y="252"/>
      </p:cViewPr>
      <p:guideLst/>
    </p:cSldViewPr>
  </p:slideViewPr>
  <p:notesTextViewPr>
    <p:cViewPr>
      <p:scale>
        <a:sx n="1" d="1"/>
        <a:sy n="1" d="1"/>
      </p:scale>
      <p:origin x="0" y="0"/>
    </p:cViewPr>
  </p:notesText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A413C96-9D4F-495E-B242-C1FA7E8B4F22}" type="datetimeFigureOut">
              <a:rPr lang="fa-IR" smtClean="0"/>
              <a:t>05/01/1445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2A4B30D-8561-4BBE-BB5B-71B76E0A4168}" type="slidenum">
              <a:rPr lang="fa-IR" smtClean="0"/>
              <a:t>‹#›</a:t>
            </a:fld>
            <a:endParaRPr lang="fa-IR"/>
          </a:p>
        </p:txBody>
      </p:sp>
    </p:spTree>
    <p:extLst>
      <p:ext uri="{BB962C8B-B14F-4D97-AF65-F5344CB8AC3E}">
        <p14:creationId xmlns:p14="http://schemas.microsoft.com/office/powerpoint/2010/main" val="41056178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F62DD477-8CEE-47AB-98EE-A5207F75FCFE}" type="datetime8">
              <a:rPr lang="fa-IR" smtClean="0"/>
              <a:t>22 ژوئيه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67532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866CF30F-3900-4F9B-89D4-4A50F5BF35A3}" type="datetime8">
              <a:rPr lang="fa-IR" smtClean="0"/>
              <a:t>22 ژوئيه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102171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B856B9B2-36CE-45CB-AC11-6DFD685B29ED}" type="datetime8">
              <a:rPr lang="fa-IR" smtClean="0"/>
              <a:t>22 ژوئيه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18263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2EE0B306-9F82-47A6-8A4B-035F19A031E9}" type="datetime8">
              <a:rPr lang="fa-IR" smtClean="0"/>
              <a:t>22 ژوئيه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234859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0E6F8-0B22-4C70-A8F3-C2F622580074}" type="datetime8">
              <a:rPr lang="fa-IR" smtClean="0"/>
              <a:t>22 ژوئيه 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356984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7F0DEBF-CE87-4BC0-8BBA-7D2291F2537F}" type="datetime8">
              <a:rPr lang="fa-IR" smtClean="0"/>
              <a:t>22 ژوئيه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325788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1DA33D4D-F9C6-4623-8880-587627086597}" type="datetime8">
              <a:rPr lang="fa-IR" smtClean="0"/>
              <a:t>22 ژوئيه 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267432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4800C8D7-29A0-40D8-BF35-5BC626668B30}" type="datetime8">
              <a:rPr lang="fa-IR" smtClean="0"/>
              <a:t>22 ژوئيه 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137561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4069B-4F25-4BFE-B5C5-D6E882629096}" type="datetime8">
              <a:rPr lang="fa-IR" smtClean="0"/>
              <a:t>22 ژوئيه 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356739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4BC691-29A2-47D7-8139-3BA34103EBC9}" type="datetime8">
              <a:rPr lang="fa-IR" smtClean="0"/>
              <a:t>22 ژوئيه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21832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37EF7F-0F83-4ABB-A924-B50358D1F08D}" type="datetime8">
              <a:rPr lang="fa-IR" smtClean="0"/>
              <a:t>22 ژوئيه 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839338-3290-447B-919F-FDADFFB9DDC7}" type="slidenum">
              <a:rPr lang="fa-IR" smtClean="0"/>
              <a:t>‹#›</a:t>
            </a:fld>
            <a:endParaRPr lang="fa-IR"/>
          </a:p>
        </p:txBody>
      </p:sp>
    </p:spTree>
    <p:extLst>
      <p:ext uri="{BB962C8B-B14F-4D97-AF65-F5344CB8AC3E}">
        <p14:creationId xmlns:p14="http://schemas.microsoft.com/office/powerpoint/2010/main" val="55148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504B6F9-FEAB-4BE2-93C0-2F88AB2CCB48}" type="datetime8">
              <a:rPr lang="fa-IR" smtClean="0"/>
              <a:t>22 ژوئيه 23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5839338-3290-447B-919F-FDADFFB9DDC7}" type="slidenum">
              <a:rPr lang="fa-IR" smtClean="0"/>
              <a:t>‹#›</a:t>
            </a:fld>
            <a:endParaRPr lang="fa-IR"/>
          </a:p>
        </p:txBody>
      </p:sp>
    </p:spTree>
    <p:extLst>
      <p:ext uri="{BB962C8B-B14F-4D97-AF65-F5344CB8AC3E}">
        <p14:creationId xmlns:p14="http://schemas.microsoft.com/office/powerpoint/2010/main" val="222830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356211-FB2E-406C-B9C2-E100EA88E429}"/>
              </a:ext>
            </a:extLst>
          </p:cNvPr>
          <p:cNvGrpSpPr/>
          <p:nvPr/>
        </p:nvGrpSpPr>
        <p:grpSpPr>
          <a:xfrm>
            <a:off x="0" y="2"/>
            <a:ext cx="7987261" cy="6857998"/>
            <a:chOff x="1" y="2"/>
            <a:chExt cx="7987261" cy="6857998"/>
          </a:xfrm>
          <a:effectLst>
            <a:outerShdw blurRad="63500" sx="102000" sy="102000" algn="ctr" rotWithShape="0">
              <a:prstClr val="black">
                <a:alpha val="40000"/>
              </a:prstClr>
            </a:outerShdw>
          </a:effectLst>
        </p:grpSpPr>
        <p:sp>
          <p:nvSpPr>
            <p:cNvPr id="5" name="Freeform: Shape 11">
              <a:extLst>
                <a:ext uri="{FF2B5EF4-FFF2-40B4-BE49-F238E27FC236}">
                  <a16:creationId xmlns:a16="http://schemas.microsoft.com/office/drawing/2014/main" id="{F8694FEC-2EE3-4BB6-B540-5FE23EC78509}"/>
                </a:ext>
              </a:extLst>
            </p:cNvPr>
            <p:cNvSpPr/>
            <p:nvPr/>
          </p:nvSpPr>
          <p:spPr>
            <a:xfrm>
              <a:off x="1" y="2"/>
              <a:ext cx="7987261" cy="6857998"/>
            </a:xfrm>
            <a:custGeom>
              <a:avLst/>
              <a:gdLst>
                <a:gd name="connsiteX0" fmla="*/ 9121 w 7987261"/>
                <a:gd name="connsiteY0" fmla="*/ 0 h 6857998"/>
                <a:gd name="connsiteX1" fmla="*/ 5327881 w 7987261"/>
                <a:gd name="connsiteY1" fmla="*/ 0 h 6857998"/>
                <a:gd name="connsiteX2" fmla="*/ 7987261 w 7987261"/>
                <a:gd name="connsiteY2" fmla="*/ 5345132 h 6857998"/>
                <a:gd name="connsiteX3" fmla="*/ 7234560 w 7987261"/>
                <a:gd name="connsiteY3" fmla="*/ 6857998 h 6857998"/>
                <a:gd name="connsiteX4" fmla="*/ 0 w 7987261"/>
                <a:gd name="connsiteY4" fmla="*/ 6857998 h 6857998"/>
                <a:gd name="connsiteX5" fmla="*/ 0 w 7987261"/>
                <a:gd name="connsiteY5" fmla="*/ 1833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7261" h="6857998">
                  <a:moveTo>
                    <a:pt x="9121" y="0"/>
                  </a:moveTo>
                  <a:lnTo>
                    <a:pt x="5327881" y="0"/>
                  </a:lnTo>
                  <a:lnTo>
                    <a:pt x="7987261" y="5345132"/>
                  </a:lnTo>
                  <a:lnTo>
                    <a:pt x="7234560" y="6857998"/>
                  </a:lnTo>
                  <a:lnTo>
                    <a:pt x="0" y="6857998"/>
                  </a:lnTo>
                  <a:lnTo>
                    <a:pt x="0" y="18333"/>
                  </a:lnTo>
                  <a:close/>
                </a:path>
              </a:pathLst>
            </a:custGeom>
            <a:noFill/>
            <a:ln w="25400">
              <a:solidFill>
                <a:srgbClr val="DC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10">
              <a:extLst>
                <a:ext uri="{FF2B5EF4-FFF2-40B4-BE49-F238E27FC236}">
                  <a16:creationId xmlns:a16="http://schemas.microsoft.com/office/drawing/2014/main" id="{CFD84E49-E48C-4338-B9D4-A6038952E0A8}"/>
                </a:ext>
              </a:extLst>
            </p:cNvPr>
            <p:cNvSpPr/>
            <p:nvPr/>
          </p:nvSpPr>
          <p:spPr>
            <a:xfrm>
              <a:off x="1" y="1034514"/>
              <a:ext cx="6957841" cy="5823486"/>
            </a:xfrm>
            <a:custGeom>
              <a:avLst/>
              <a:gdLst>
                <a:gd name="connsiteX0" fmla="*/ 523821 w 6957841"/>
                <a:gd name="connsiteY0" fmla="*/ 0 h 5823486"/>
                <a:gd name="connsiteX1" fmla="*/ 4813168 w 6957841"/>
                <a:gd name="connsiteY1" fmla="*/ 0 h 5823486"/>
                <a:gd name="connsiteX2" fmla="*/ 6957841 w 6957841"/>
                <a:gd name="connsiteY2" fmla="*/ 4310620 h 5823486"/>
                <a:gd name="connsiteX3" fmla="*/ 6205141 w 6957841"/>
                <a:gd name="connsiteY3" fmla="*/ 5823486 h 5823486"/>
                <a:gd name="connsiteX4" fmla="*/ 0 w 6957841"/>
                <a:gd name="connsiteY4" fmla="*/ 5823486 h 5823486"/>
                <a:gd name="connsiteX5" fmla="*/ 0 w 6957841"/>
                <a:gd name="connsiteY5" fmla="*/ 1052838 h 582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7841" h="5823486">
                  <a:moveTo>
                    <a:pt x="523821" y="0"/>
                  </a:moveTo>
                  <a:lnTo>
                    <a:pt x="4813168" y="0"/>
                  </a:lnTo>
                  <a:lnTo>
                    <a:pt x="6957841" y="4310620"/>
                  </a:lnTo>
                  <a:lnTo>
                    <a:pt x="6205141" y="5823486"/>
                  </a:lnTo>
                  <a:lnTo>
                    <a:pt x="0" y="5823486"/>
                  </a:lnTo>
                  <a:lnTo>
                    <a:pt x="0" y="1052838"/>
                  </a:lnTo>
                  <a:close/>
                </a:path>
              </a:pathLst>
            </a:cu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Placeholder 3"/>
          <p:cNvPicPr>
            <a:picLocks noChangeAspect="1"/>
          </p:cNvPicPr>
          <p:nvPr/>
        </p:nvPicPr>
        <p:blipFill>
          <a:blip r:embed="rId2" cstate="print">
            <a:extLst>
              <a:ext uri="{28A0092B-C50C-407E-A947-70E740481C1C}">
                <a14:useLocalDpi xmlns:a14="http://schemas.microsoft.com/office/drawing/2010/main" val="0"/>
              </a:ext>
            </a:extLst>
          </a:blip>
          <a:srcRect t="8287" b="8287"/>
          <a:stretch>
            <a:fillRect/>
          </a:stretch>
        </p:blipFill>
        <p:spPr>
          <a:xfrm>
            <a:off x="3599643" y="0"/>
            <a:ext cx="8592357" cy="4452942"/>
          </a:xfrm>
          <a:custGeom>
            <a:avLst/>
            <a:gdLst>
              <a:gd name="connsiteX0" fmla="*/ 8742447 w 10323994"/>
              <a:gd name="connsiteY0" fmla="*/ 3243740 h 5350353"/>
              <a:gd name="connsiteX1" fmla="*/ 9797341 w 10323994"/>
              <a:gd name="connsiteY1" fmla="*/ 3243740 h 5350353"/>
              <a:gd name="connsiteX2" fmla="*/ 10323994 w 10323994"/>
              <a:gd name="connsiteY2" fmla="*/ 4297047 h 5350353"/>
              <a:gd name="connsiteX3" fmla="*/ 9797341 w 10323994"/>
              <a:gd name="connsiteY3" fmla="*/ 5350353 h 5350353"/>
              <a:gd name="connsiteX4" fmla="*/ 8742447 w 10323994"/>
              <a:gd name="connsiteY4" fmla="*/ 5350353 h 5350353"/>
              <a:gd name="connsiteX5" fmla="*/ 8215794 w 10323994"/>
              <a:gd name="connsiteY5" fmla="*/ 4297047 h 5350353"/>
              <a:gd name="connsiteX6" fmla="*/ 5462755 w 10323994"/>
              <a:gd name="connsiteY6" fmla="*/ 3243740 h 5350353"/>
              <a:gd name="connsiteX7" fmla="*/ 6517649 w 10323994"/>
              <a:gd name="connsiteY7" fmla="*/ 3243740 h 5350353"/>
              <a:gd name="connsiteX8" fmla="*/ 7044302 w 10323994"/>
              <a:gd name="connsiteY8" fmla="*/ 4297047 h 5350353"/>
              <a:gd name="connsiteX9" fmla="*/ 6517649 w 10323994"/>
              <a:gd name="connsiteY9" fmla="*/ 5350353 h 5350353"/>
              <a:gd name="connsiteX10" fmla="*/ 5462755 w 10323994"/>
              <a:gd name="connsiteY10" fmla="*/ 5350353 h 5350353"/>
              <a:gd name="connsiteX11" fmla="*/ 4936102 w 10323994"/>
              <a:gd name="connsiteY11" fmla="*/ 4297047 h 5350353"/>
              <a:gd name="connsiteX12" fmla="*/ 2169812 w 10323994"/>
              <a:gd name="connsiteY12" fmla="*/ 3243740 h 5350353"/>
              <a:gd name="connsiteX13" fmla="*/ 3224706 w 10323994"/>
              <a:gd name="connsiteY13" fmla="*/ 3243740 h 5350353"/>
              <a:gd name="connsiteX14" fmla="*/ 3751358 w 10323994"/>
              <a:gd name="connsiteY14" fmla="*/ 4297047 h 5350353"/>
              <a:gd name="connsiteX15" fmla="*/ 3224706 w 10323994"/>
              <a:gd name="connsiteY15" fmla="*/ 5350353 h 5350353"/>
              <a:gd name="connsiteX16" fmla="*/ 2169812 w 10323994"/>
              <a:gd name="connsiteY16" fmla="*/ 5350353 h 5350353"/>
              <a:gd name="connsiteX17" fmla="*/ 1643159 w 10323994"/>
              <a:gd name="connsiteY17" fmla="*/ 4297047 h 5350353"/>
              <a:gd name="connsiteX18" fmla="*/ 3812970 w 10323994"/>
              <a:gd name="connsiteY18" fmla="*/ 2162493 h 5350353"/>
              <a:gd name="connsiteX19" fmla="*/ 4867864 w 10323994"/>
              <a:gd name="connsiteY19" fmla="*/ 2162493 h 5350353"/>
              <a:gd name="connsiteX20" fmla="*/ 5394517 w 10323994"/>
              <a:gd name="connsiteY20" fmla="*/ 3215800 h 5350353"/>
              <a:gd name="connsiteX21" fmla="*/ 4867864 w 10323994"/>
              <a:gd name="connsiteY21" fmla="*/ 4269106 h 5350353"/>
              <a:gd name="connsiteX22" fmla="*/ 3812970 w 10323994"/>
              <a:gd name="connsiteY22" fmla="*/ 4269106 h 5350353"/>
              <a:gd name="connsiteX23" fmla="*/ 3286318 w 10323994"/>
              <a:gd name="connsiteY23" fmla="*/ 3215800 h 5350353"/>
              <a:gd name="connsiteX24" fmla="*/ 526653 w 10323994"/>
              <a:gd name="connsiteY24" fmla="*/ 2162493 h 5350353"/>
              <a:gd name="connsiteX25" fmla="*/ 1581546 w 10323994"/>
              <a:gd name="connsiteY25" fmla="*/ 2162493 h 5350353"/>
              <a:gd name="connsiteX26" fmla="*/ 2108200 w 10323994"/>
              <a:gd name="connsiteY26" fmla="*/ 3215800 h 5350353"/>
              <a:gd name="connsiteX27" fmla="*/ 1581546 w 10323994"/>
              <a:gd name="connsiteY27" fmla="*/ 4269106 h 5350353"/>
              <a:gd name="connsiteX28" fmla="*/ 526653 w 10323994"/>
              <a:gd name="connsiteY28" fmla="*/ 4269106 h 5350353"/>
              <a:gd name="connsiteX29" fmla="*/ 0 w 10323994"/>
              <a:gd name="connsiteY29" fmla="*/ 3215800 h 5350353"/>
              <a:gd name="connsiteX30" fmla="*/ 7092662 w 10323994"/>
              <a:gd name="connsiteY30" fmla="*/ 2162493 h 5350353"/>
              <a:gd name="connsiteX31" fmla="*/ 8147556 w 10323994"/>
              <a:gd name="connsiteY31" fmla="*/ 2162493 h 5350353"/>
              <a:gd name="connsiteX32" fmla="*/ 8674209 w 10323994"/>
              <a:gd name="connsiteY32" fmla="*/ 3215800 h 5350353"/>
              <a:gd name="connsiteX33" fmla="*/ 8147556 w 10323994"/>
              <a:gd name="connsiteY33" fmla="*/ 4269106 h 5350353"/>
              <a:gd name="connsiteX34" fmla="*/ 7092662 w 10323994"/>
              <a:gd name="connsiteY34" fmla="*/ 4269106 h 5350353"/>
              <a:gd name="connsiteX35" fmla="*/ 6566009 w 10323994"/>
              <a:gd name="connsiteY35" fmla="*/ 3215800 h 5350353"/>
              <a:gd name="connsiteX36" fmla="*/ 8742447 w 10323994"/>
              <a:gd name="connsiteY36" fmla="*/ 1081247 h 5350353"/>
              <a:gd name="connsiteX37" fmla="*/ 9797341 w 10323994"/>
              <a:gd name="connsiteY37" fmla="*/ 1081247 h 5350353"/>
              <a:gd name="connsiteX38" fmla="*/ 10323994 w 10323994"/>
              <a:gd name="connsiteY38" fmla="*/ 2134554 h 5350353"/>
              <a:gd name="connsiteX39" fmla="*/ 9797341 w 10323994"/>
              <a:gd name="connsiteY39" fmla="*/ 3187859 h 5350353"/>
              <a:gd name="connsiteX40" fmla="*/ 8742447 w 10323994"/>
              <a:gd name="connsiteY40" fmla="*/ 3187859 h 5350353"/>
              <a:gd name="connsiteX41" fmla="*/ 8215794 w 10323994"/>
              <a:gd name="connsiteY41" fmla="*/ 2134554 h 5350353"/>
              <a:gd name="connsiteX42" fmla="*/ 2169813 w 10323994"/>
              <a:gd name="connsiteY42" fmla="*/ 1081247 h 5350353"/>
              <a:gd name="connsiteX43" fmla="*/ 3224707 w 10323994"/>
              <a:gd name="connsiteY43" fmla="*/ 1081247 h 5350353"/>
              <a:gd name="connsiteX44" fmla="*/ 3751358 w 10323994"/>
              <a:gd name="connsiteY44" fmla="*/ 2134554 h 5350353"/>
              <a:gd name="connsiteX45" fmla="*/ 3224707 w 10323994"/>
              <a:gd name="connsiteY45" fmla="*/ 3187859 h 5350353"/>
              <a:gd name="connsiteX46" fmla="*/ 2169813 w 10323994"/>
              <a:gd name="connsiteY46" fmla="*/ 3187859 h 5350353"/>
              <a:gd name="connsiteX47" fmla="*/ 1643159 w 10323994"/>
              <a:gd name="connsiteY47" fmla="*/ 2134554 h 5350353"/>
              <a:gd name="connsiteX48" fmla="*/ 5456129 w 10323994"/>
              <a:gd name="connsiteY48" fmla="*/ 1081247 h 5350353"/>
              <a:gd name="connsiteX49" fmla="*/ 6511023 w 10323994"/>
              <a:gd name="connsiteY49" fmla="*/ 1081247 h 5350353"/>
              <a:gd name="connsiteX50" fmla="*/ 7037676 w 10323994"/>
              <a:gd name="connsiteY50" fmla="*/ 2134554 h 5350353"/>
              <a:gd name="connsiteX51" fmla="*/ 6511023 w 10323994"/>
              <a:gd name="connsiteY51" fmla="*/ 3187859 h 5350353"/>
              <a:gd name="connsiteX52" fmla="*/ 5456129 w 10323994"/>
              <a:gd name="connsiteY52" fmla="*/ 3187859 h 5350353"/>
              <a:gd name="connsiteX53" fmla="*/ 4929476 w 10323994"/>
              <a:gd name="connsiteY53" fmla="*/ 2134554 h 5350353"/>
              <a:gd name="connsiteX54" fmla="*/ 526653 w 10323994"/>
              <a:gd name="connsiteY54" fmla="*/ 0 h 5350353"/>
              <a:gd name="connsiteX55" fmla="*/ 1581547 w 10323994"/>
              <a:gd name="connsiteY55" fmla="*/ 0 h 5350353"/>
              <a:gd name="connsiteX56" fmla="*/ 2108200 w 10323994"/>
              <a:gd name="connsiteY56" fmla="*/ 1053307 h 5350353"/>
              <a:gd name="connsiteX57" fmla="*/ 1581547 w 10323994"/>
              <a:gd name="connsiteY57" fmla="*/ 2106613 h 5350353"/>
              <a:gd name="connsiteX58" fmla="*/ 526653 w 10323994"/>
              <a:gd name="connsiteY58" fmla="*/ 2106613 h 5350353"/>
              <a:gd name="connsiteX59" fmla="*/ 0 w 10323994"/>
              <a:gd name="connsiteY59" fmla="*/ 1053307 h 5350353"/>
              <a:gd name="connsiteX60" fmla="*/ 3812970 w 10323994"/>
              <a:gd name="connsiteY60" fmla="*/ 0 h 5350353"/>
              <a:gd name="connsiteX61" fmla="*/ 4867864 w 10323994"/>
              <a:gd name="connsiteY61" fmla="*/ 0 h 5350353"/>
              <a:gd name="connsiteX62" fmla="*/ 5394517 w 10323994"/>
              <a:gd name="connsiteY62" fmla="*/ 1053306 h 5350353"/>
              <a:gd name="connsiteX63" fmla="*/ 4867864 w 10323994"/>
              <a:gd name="connsiteY63" fmla="*/ 2106613 h 5350353"/>
              <a:gd name="connsiteX64" fmla="*/ 3812970 w 10323994"/>
              <a:gd name="connsiteY64" fmla="*/ 2106613 h 5350353"/>
              <a:gd name="connsiteX65" fmla="*/ 3286319 w 10323994"/>
              <a:gd name="connsiteY65" fmla="*/ 1053306 h 535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323994" h="5350353">
                <a:moveTo>
                  <a:pt x="8742447" y="3243740"/>
                </a:moveTo>
                <a:lnTo>
                  <a:pt x="9797341" y="3243740"/>
                </a:lnTo>
                <a:lnTo>
                  <a:pt x="10323994" y="4297047"/>
                </a:lnTo>
                <a:lnTo>
                  <a:pt x="9797341" y="5350353"/>
                </a:lnTo>
                <a:lnTo>
                  <a:pt x="8742447" y="5350353"/>
                </a:lnTo>
                <a:lnTo>
                  <a:pt x="8215794" y="4297047"/>
                </a:lnTo>
                <a:close/>
                <a:moveTo>
                  <a:pt x="5462755" y="3243740"/>
                </a:moveTo>
                <a:lnTo>
                  <a:pt x="6517649" y="3243740"/>
                </a:lnTo>
                <a:lnTo>
                  <a:pt x="7044302" y="4297047"/>
                </a:lnTo>
                <a:lnTo>
                  <a:pt x="6517649" y="5350353"/>
                </a:lnTo>
                <a:lnTo>
                  <a:pt x="5462755" y="5350353"/>
                </a:lnTo>
                <a:lnTo>
                  <a:pt x="4936102" y="4297047"/>
                </a:lnTo>
                <a:close/>
                <a:moveTo>
                  <a:pt x="2169812" y="3243740"/>
                </a:moveTo>
                <a:lnTo>
                  <a:pt x="3224706" y="3243740"/>
                </a:lnTo>
                <a:lnTo>
                  <a:pt x="3751358" y="4297047"/>
                </a:lnTo>
                <a:lnTo>
                  <a:pt x="3224706" y="5350353"/>
                </a:lnTo>
                <a:lnTo>
                  <a:pt x="2169812" y="5350353"/>
                </a:lnTo>
                <a:lnTo>
                  <a:pt x="1643159" y="4297047"/>
                </a:lnTo>
                <a:close/>
                <a:moveTo>
                  <a:pt x="3812970" y="2162493"/>
                </a:moveTo>
                <a:lnTo>
                  <a:pt x="4867864" y="2162493"/>
                </a:lnTo>
                <a:lnTo>
                  <a:pt x="5394517" y="3215800"/>
                </a:lnTo>
                <a:lnTo>
                  <a:pt x="4867864" y="4269106"/>
                </a:lnTo>
                <a:lnTo>
                  <a:pt x="3812970" y="4269106"/>
                </a:lnTo>
                <a:lnTo>
                  <a:pt x="3286318" y="3215800"/>
                </a:lnTo>
                <a:close/>
                <a:moveTo>
                  <a:pt x="526653" y="2162493"/>
                </a:moveTo>
                <a:lnTo>
                  <a:pt x="1581546" y="2162493"/>
                </a:lnTo>
                <a:lnTo>
                  <a:pt x="2108200" y="3215800"/>
                </a:lnTo>
                <a:lnTo>
                  <a:pt x="1581546" y="4269106"/>
                </a:lnTo>
                <a:lnTo>
                  <a:pt x="526653" y="4269106"/>
                </a:lnTo>
                <a:lnTo>
                  <a:pt x="0" y="3215800"/>
                </a:lnTo>
                <a:close/>
                <a:moveTo>
                  <a:pt x="7092662" y="2162493"/>
                </a:moveTo>
                <a:lnTo>
                  <a:pt x="8147556" y="2162493"/>
                </a:lnTo>
                <a:lnTo>
                  <a:pt x="8674209" y="3215800"/>
                </a:lnTo>
                <a:lnTo>
                  <a:pt x="8147556" y="4269106"/>
                </a:lnTo>
                <a:lnTo>
                  <a:pt x="7092662" y="4269106"/>
                </a:lnTo>
                <a:lnTo>
                  <a:pt x="6566009" y="3215800"/>
                </a:lnTo>
                <a:close/>
                <a:moveTo>
                  <a:pt x="8742447" y="1081247"/>
                </a:moveTo>
                <a:lnTo>
                  <a:pt x="9797341" y="1081247"/>
                </a:lnTo>
                <a:lnTo>
                  <a:pt x="10323994" y="2134554"/>
                </a:lnTo>
                <a:lnTo>
                  <a:pt x="9797341" y="3187859"/>
                </a:lnTo>
                <a:lnTo>
                  <a:pt x="8742447" y="3187859"/>
                </a:lnTo>
                <a:lnTo>
                  <a:pt x="8215794" y="2134554"/>
                </a:lnTo>
                <a:close/>
                <a:moveTo>
                  <a:pt x="2169813" y="1081247"/>
                </a:moveTo>
                <a:lnTo>
                  <a:pt x="3224707" y="1081247"/>
                </a:lnTo>
                <a:lnTo>
                  <a:pt x="3751358" y="2134554"/>
                </a:lnTo>
                <a:lnTo>
                  <a:pt x="3224707" y="3187859"/>
                </a:lnTo>
                <a:lnTo>
                  <a:pt x="2169813" y="3187859"/>
                </a:lnTo>
                <a:lnTo>
                  <a:pt x="1643159" y="2134554"/>
                </a:lnTo>
                <a:close/>
                <a:moveTo>
                  <a:pt x="5456129" y="1081247"/>
                </a:moveTo>
                <a:lnTo>
                  <a:pt x="6511023" y="1081247"/>
                </a:lnTo>
                <a:lnTo>
                  <a:pt x="7037676" y="2134554"/>
                </a:lnTo>
                <a:lnTo>
                  <a:pt x="6511023" y="3187859"/>
                </a:lnTo>
                <a:lnTo>
                  <a:pt x="5456129" y="3187859"/>
                </a:lnTo>
                <a:lnTo>
                  <a:pt x="4929476" y="2134554"/>
                </a:lnTo>
                <a:close/>
                <a:moveTo>
                  <a:pt x="526653" y="0"/>
                </a:moveTo>
                <a:lnTo>
                  <a:pt x="1581547" y="0"/>
                </a:lnTo>
                <a:lnTo>
                  <a:pt x="2108200" y="1053307"/>
                </a:lnTo>
                <a:lnTo>
                  <a:pt x="1581547" y="2106613"/>
                </a:lnTo>
                <a:lnTo>
                  <a:pt x="526653" y="2106613"/>
                </a:lnTo>
                <a:lnTo>
                  <a:pt x="0" y="1053307"/>
                </a:lnTo>
                <a:close/>
                <a:moveTo>
                  <a:pt x="3812970" y="0"/>
                </a:moveTo>
                <a:lnTo>
                  <a:pt x="4867864" y="0"/>
                </a:lnTo>
                <a:lnTo>
                  <a:pt x="5394517" y="1053306"/>
                </a:lnTo>
                <a:lnTo>
                  <a:pt x="4867864" y="2106613"/>
                </a:lnTo>
                <a:lnTo>
                  <a:pt x="3812970" y="2106613"/>
                </a:lnTo>
                <a:lnTo>
                  <a:pt x="3286319" y="1053306"/>
                </a:lnTo>
                <a:close/>
              </a:path>
            </a:pathLst>
          </a:custGeom>
        </p:spPr>
      </p:pic>
      <p:sp>
        <p:nvSpPr>
          <p:cNvPr id="22" name="TextBox 21"/>
          <p:cNvSpPr txBox="1"/>
          <p:nvPr/>
        </p:nvSpPr>
        <p:spPr>
          <a:xfrm>
            <a:off x="283299" y="3929358"/>
            <a:ext cx="4630532" cy="1200329"/>
          </a:xfrm>
          <a:prstGeom prst="rect">
            <a:avLst/>
          </a:prstGeom>
          <a:noFill/>
        </p:spPr>
        <p:txBody>
          <a:bodyPr wrap="square" rtlCol="1">
            <a:spAutoFit/>
          </a:bodyPr>
          <a:lstStyle/>
          <a:p>
            <a:pPr algn="ctr"/>
            <a:r>
              <a:rPr lang="fa-IR" sz="3600" dirty="0">
                <a:solidFill>
                  <a:schemeClr val="bg1"/>
                </a:solidFill>
                <a:effectLst>
                  <a:outerShdw blurRad="38100" dist="38100" dir="2700000" algn="tl">
                    <a:srgbClr val="000000">
                      <a:alpha val="43137"/>
                    </a:srgbClr>
                  </a:outerShdw>
                </a:effectLst>
                <a:cs typeface="B Titr" panose="00000700000000000000" pitchFamily="2" charset="-78"/>
              </a:rPr>
              <a:t>نظام مدیریت کیفیت جامع</a:t>
            </a:r>
          </a:p>
          <a:p>
            <a:pPr algn="ctr"/>
            <a:r>
              <a:rPr lang="fa-IR" sz="3600" dirty="0">
                <a:solidFill>
                  <a:schemeClr val="bg1"/>
                </a:solidFill>
                <a:effectLst>
                  <a:outerShdw blurRad="38100" dist="38100" dir="2700000" algn="tl">
                    <a:srgbClr val="000000">
                      <a:alpha val="43137"/>
                    </a:srgbClr>
                  </a:outerShdw>
                </a:effectLst>
                <a:cs typeface="B Titr" panose="00000700000000000000" pitchFamily="2" charset="-78"/>
              </a:rPr>
              <a:t>در آموزش</a:t>
            </a:r>
          </a:p>
        </p:txBody>
      </p:sp>
      <p:sp>
        <p:nvSpPr>
          <p:cNvPr id="23" name="Rectangle 22">
            <a:extLst>
              <a:ext uri="{FF2B5EF4-FFF2-40B4-BE49-F238E27FC236}">
                <a16:creationId xmlns:a16="http://schemas.microsoft.com/office/drawing/2014/main" id="{7494D4D9-01B0-4A83-806D-5707FB2513C5}"/>
              </a:ext>
            </a:extLst>
          </p:cNvPr>
          <p:cNvSpPr/>
          <p:nvPr/>
        </p:nvSpPr>
        <p:spPr>
          <a:xfrm>
            <a:off x="8559280" y="5085836"/>
            <a:ext cx="3060700" cy="1231900"/>
          </a:xfrm>
          <a:prstGeom prst="rect">
            <a:avLst/>
          </a:prstGeom>
          <a:solidFill>
            <a:schemeClr val="bg1"/>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8485043" y="5250728"/>
            <a:ext cx="3209174" cy="830997"/>
          </a:xfrm>
          <a:prstGeom prst="rect">
            <a:avLst/>
          </a:prstGeom>
          <a:noFill/>
        </p:spPr>
        <p:txBody>
          <a:bodyPr wrap="square" rtlCol="1">
            <a:spAutoFit/>
          </a:bodyPr>
          <a:lstStyle/>
          <a:p>
            <a:pPr algn="ctr">
              <a:lnSpc>
                <a:spcPct val="120000"/>
              </a:lnSpc>
            </a:pPr>
            <a:r>
              <a:rPr lang="fa-IR" sz="2000" b="1" dirty="0">
                <a:cs typeface="B Lotus" panose="00000400000000000000" pitchFamily="2" charset="-78"/>
              </a:rPr>
              <a:t>شنبه 31 تیر ماه 1402</a:t>
            </a:r>
          </a:p>
          <a:p>
            <a:pPr algn="ctr">
              <a:lnSpc>
                <a:spcPct val="120000"/>
              </a:lnSpc>
            </a:pPr>
            <a:r>
              <a:rPr lang="fa-IR" sz="2000" b="1" dirty="0">
                <a:cs typeface="B Lotus" panose="00000400000000000000" pitchFamily="2" charset="-78"/>
              </a:rPr>
              <a:t>ساعت 10 الی 12</a:t>
            </a:r>
          </a:p>
        </p:txBody>
      </p:sp>
      <p:sp>
        <p:nvSpPr>
          <p:cNvPr id="26" name="Rounded Rectangle 25"/>
          <p:cNvSpPr/>
          <p:nvPr/>
        </p:nvSpPr>
        <p:spPr>
          <a:xfrm>
            <a:off x="283300" y="5136049"/>
            <a:ext cx="4630531" cy="1027253"/>
          </a:xfrm>
          <a:prstGeom prst="roundRect">
            <a:avLst/>
          </a:prstGeom>
          <a:solidFill>
            <a:srgbClr val="E3B503"/>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
        <p:nvSpPr>
          <p:cNvPr id="27" name="TextBox 26"/>
          <p:cNvSpPr txBox="1"/>
          <p:nvPr/>
        </p:nvSpPr>
        <p:spPr>
          <a:xfrm>
            <a:off x="283299" y="5195631"/>
            <a:ext cx="4630532" cy="938719"/>
          </a:xfrm>
          <a:prstGeom prst="rect">
            <a:avLst/>
          </a:prstGeom>
          <a:noFill/>
        </p:spPr>
        <p:txBody>
          <a:bodyPr wrap="square" rtlCol="1">
            <a:spAutoFit/>
          </a:bodyPr>
          <a:lstStyle/>
          <a:p>
            <a:pPr algn="ctr"/>
            <a:r>
              <a:rPr lang="fa-IR" dirty="0">
                <a:ln>
                  <a:solidFill>
                    <a:srgbClr val="009292"/>
                  </a:solidFill>
                </a:ln>
                <a:solidFill>
                  <a:schemeClr val="bg1"/>
                </a:solidFill>
                <a:effectLst>
                  <a:outerShdw blurRad="38100" dist="38100" dir="2700000" algn="tl">
                    <a:srgbClr val="000000">
                      <a:alpha val="43137"/>
                    </a:srgbClr>
                  </a:outerShdw>
                </a:effectLst>
                <a:cs typeface="B Titr" panose="00000700000000000000" pitchFamily="2" charset="-78"/>
              </a:rPr>
              <a:t>حمید حمزه</a:t>
            </a:r>
            <a:r>
              <a:rPr lang="fa-IR" sz="1800" dirty="0">
                <a:ln>
                  <a:solidFill>
                    <a:srgbClr val="009292"/>
                  </a:solidFill>
                </a:ln>
                <a:solidFill>
                  <a:schemeClr val="bg1"/>
                </a:solidFill>
                <a:effectLst>
                  <a:outerShdw blurRad="38100" dist="38100" dir="2700000" algn="tl">
                    <a:srgbClr val="000000">
                      <a:alpha val="43137"/>
                    </a:srgbClr>
                  </a:outerShdw>
                </a:effectLst>
                <a:cs typeface="B Titr" panose="00000700000000000000" pitchFamily="2" charset="-78"/>
              </a:rPr>
              <a:t>‌</a:t>
            </a:r>
            <a:r>
              <a:rPr lang="fa-IR" dirty="0">
                <a:ln>
                  <a:solidFill>
                    <a:srgbClr val="009292"/>
                  </a:solidFill>
                </a:ln>
                <a:solidFill>
                  <a:schemeClr val="bg1"/>
                </a:solidFill>
                <a:effectLst>
                  <a:outerShdw blurRad="38100" dist="38100" dir="2700000" algn="tl">
                    <a:srgbClr val="000000">
                      <a:alpha val="43137"/>
                    </a:srgbClr>
                  </a:outerShdw>
                </a:effectLst>
                <a:cs typeface="B Titr" panose="00000700000000000000" pitchFamily="2" charset="-78"/>
              </a:rPr>
              <a:t>زاده</a:t>
            </a:r>
          </a:p>
          <a:p>
            <a:pPr algn="ctr"/>
            <a:endParaRPr lang="fa-IR" sz="500" dirty="0">
              <a:solidFill>
                <a:schemeClr val="bg1"/>
              </a:solidFill>
              <a:effectLst>
                <a:outerShdw blurRad="38100" dist="38100" dir="2700000" algn="tl">
                  <a:srgbClr val="000000">
                    <a:alpha val="43137"/>
                  </a:srgbClr>
                </a:outerShdw>
              </a:effectLst>
              <a:cs typeface="B Titr" panose="00000700000000000000" pitchFamily="2" charset="-78"/>
            </a:endParaRPr>
          </a:p>
          <a:p>
            <a:pPr algn="ctr"/>
            <a:r>
              <a:rPr lang="fa-IR" sz="1400" dirty="0">
                <a:solidFill>
                  <a:schemeClr val="bg1"/>
                </a:solidFill>
                <a:effectLst>
                  <a:outerShdw blurRad="38100" dist="38100" dir="2700000" algn="tl">
                    <a:srgbClr val="000000">
                      <a:alpha val="43137"/>
                    </a:srgbClr>
                  </a:outerShdw>
                </a:effectLst>
                <a:cs typeface="B Titr" panose="00000700000000000000" pitchFamily="2" charset="-78"/>
              </a:rPr>
              <a:t>کاندیدای دکترای تخصصی (</a:t>
            </a:r>
            <a:r>
              <a:rPr lang="en-US" sz="1400" b="1" dirty="0">
                <a:solidFill>
                  <a:schemeClr val="bg1"/>
                </a:solidFill>
                <a:effectLst>
                  <a:outerShdw blurRad="38100" dist="38100" dir="2700000" algn="tl">
                    <a:srgbClr val="000000">
                      <a:alpha val="43137"/>
                    </a:srgbClr>
                  </a:outerShdw>
                </a:effectLst>
                <a:cs typeface="B Titr" panose="00000700000000000000" pitchFamily="2" charset="-78"/>
              </a:rPr>
              <a:t>Ph.D.</a:t>
            </a:r>
            <a:r>
              <a:rPr lang="fa-IR" sz="1400" dirty="0">
                <a:solidFill>
                  <a:schemeClr val="bg1"/>
                </a:solidFill>
                <a:effectLst>
                  <a:outerShdw blurRad="38100" dist="38100" dir="2700000" algn="tl">
                    <a:srgbClr val="000000">
                      <a:alpha val="43137"/>
                    </a:srgbClr>
                  </a:outerShdw>
                </a:effectLst>
                <a:cs typeface="B Titr" panose="00000700000000000000" pitchFamily="2" charset="-78"/>
              </a:rPr>
              <a:t>) آموزش پزشکی</a:t>
            </a:r>
          </a:p>
          <a:p>
            <a:pPr algn="ctr"/>
            <a:endParaRPr lang="fa-IR" sz="400" dirty="0">
              <a:solidFill>
                <a:schemeClr val="bg1"/>
              </a:solidFill>
              <a:effectLst>
                <a:outerShdw blurRad="38100" dist="38100" dir="2700000" algn="tl">
                  <a:srgbClr val="000000">
                    <a:alpha val="43137"/>
                  </a:srgbClr>
                </a:outerShdw>
              </a:effectLst>
              <a:cs typeface="B Titr" panose="00000700000000000000" pitchFamily="2" charset="-78"/>
            </a:endParaRPr>
          </a:p>
          <a:p>
            <a:pPr algn="ctr"/>
            <a:r>
              <a:rPr lang="fa-IR" sz="1400" dirty="0">
                <a:solidFill>
                  <a:schemeClr val="bg1"/>
                </a:solidFill>
                <a:effectLst>
                  <a:outerShdw blurRad="38100" dist="38100" dir="2700000" algn="tl">
                    <a:srgbClr val="000000">
                      <a:alpha val="43137"/>
                    </a:srgbClr>
                  </a:outerShdw>
                </a:effectLst>
                <a:cs typeface="B Titr" panose="00000700000000000000" pitchFamily="2" charset="-78"/>
              </a:rPr>
              <a:t>عضو کارگروه دانشگاه علوم پزشکی شهید بهشتی</a:t>
            </a:r>
          </a:p>
        </p:txBody>
      </p:sp>
      <p:sp>
        <p:nvSpPr>
          <p:cNvPr id="2" name="Slide Number Placeholder 1"/>
          <p:cNvSpPr>
            <a:spLocks noGrp="1"/>
          </p:cNvSpPr>
          <p:nvPr>
            <p:ph type="sldNum" sz="quarter" idx="12"/>
          </p:nvPr>
        </p:nvSpPr>
        <p:spPr/>
        <p:txBody>
          <a:bodyPr/>
          <a:lstStyle/>
          <a:p>
            <a:fld id="{C5839338-3290-447B-919F-FDADFFB9DDC7}" type="slidenum">
              <a:rPr lang="fa-IR" smtClean="0"/>
              <a:t>1</a:t>
            </a:fld>
            <a:endParaRPr lang="fa-IR" dirty="0"/>
          </a:p>
        </p:txBody>
      </p:sp>
      <p:pic>
        <p:nvPicPr>
          <p:cNvPr id="1028" name="Picture 4" descr="پخش زنده دانشگاه علوم پزشکی و خدمات بهداشتی درمانی شهید بهشتی">
            <a:extLst>
              <a:ext uri="{FF2B5EF4-FFF2-40B4-BE49-F238E27FC236}">
                <a16:creationId xmlns:a16="http://schemas.microsoft.com/office/drawing/2014/main" id="{4A8B0206-6E6C-9541-E49A-43FE42230D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37" y="1081841"/>
            <a:ext cx="1493308"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E2E2AD-C1B3-1E33-66CE-87C74B743A80}"/>
              </a:ext>
            </a:extLst>
          </p:cNvPr>
          <p:cNvPicPr>
            <a:picLocks noChangeAspect="1"/>
          </p:cNvPicPr>
          <p:nvPr/>
        </p:nvPicPr>
        <p:blipFill rotWithShape="1">
          <a:blip r:embed="rId4">
            <a:extLst>
              <a:ext uri="{28A0092B-C50C-407E-A947-70E740481C1C}">
                <a14:useLocalDpi xmlns:a14="http://schemas.microsoft.com/office/drawing/2010/main" val="0"/>
              </a:ext>
            </a:extLst>
          </a:blip>
          <a:srcRect l="8120" t="21931" r="3963" b="27760"/>
          <a:stretch/>
        </p:blipFill>
        <p:spPr>
          <a:xfrm>
            <a:off x="8256970" y="0"/>
            <a:ext cx="3665321" cy="1728240"/>
          </a:xfrm>
          <a:prstGeom prst="rect">
            <a:avLst/>
          </a:prstGeom>
        </p:spPr>
      </p:pic>
    </p:spTree>
    <p:extLst>
      <p:ext uri="{BB962C8B-B14F-4D97-AF65-F5344CB8AC3E}">
        <p14:creationId xmlns:p14="http://schemas.microsoft.com/office/powerpoint/2010/main" val="7507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10</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3E22E8-4A8E-5B76-481D-CD937B007727}"/>
              </a:ext>
            </a:extLst>
          </p:cNvPr>
          <p:cNvSpPr txBox="1"/>
          <p:nvPr/>
        </p:nvSpPr>
        <p:spPr>
          <a:xfrm>
            <a:off x="1278797" y="2557029"/>
            <a:ext cx="9634406" cy="2585323"/>
          </a:xfrm>
          <a:prstGeom prst="rect">
            <a:avLst/>
          </a:prstGeom>
          <a:noFill/>
        </p:spPr>
        <p:txBody>
          <a:bodyPr wrap="square">
            <a:spAutoFit/>
          </a:bodyPr>
          <a:lstStyle/>
          <a:p>
            <a:pPr algn="ctr"/>
            <a:r>
              <a:rPr lang="fa-IR" sz="5400" b="1" dirty="0">
                <a:effectLst/>
                <a:latin typeface="Times New Roman" panose="02020603050405020304" pitchFamily="18" charset="0"/>
                <a:ea typeface="Calibri" panose="020F0502020204030204" pitchFamily="34" charset="0"/>
                <a:cs typeface="B Lotus" panose="00000400000000000000" pitchFamily="2" charset="-78"/>
              </a:rPr>
              <a:t>آنچه کیفیت کالا یا خدمت را تعیین می‌کند،</a:t>
            </a:r>
          </a:p>
          <a:p>
            <a:pPr algn="ctr"/>
            <a:r>
              <a:rPr lang="fa-IR" sz="5400" b="1" dirty="0">
                <a:effectLst/>
                <a:latin typeface="Times New Roman" panose="02020603050405020304" pitchFamily="18" charset="0"/>
                <a:ea typeface="Calibri" panose="020F0502020204030204" pitchFamily="34" charset="0"/>
                <a:cs typeface="B Lotus" panose="00000400000000000000" pitchFamily="2" charset="-78"/>
              </a:rPr>
              <a:t>میزان انطباق آن با نیازها، استانداردها و انتظارات مشتری است</a:t>
            </a:r>
            <a:endParaRPr lang="en-US" sz="5400" dirty="0"/>
          </a:p>
        </p:txBody>
      </p:sp>
      <p:sp>
        <p:nvSpPr>
          <p:cNvPr id="8" name="TextBox 7">
            <a:extLst>
              <a:ext uri="{FF2B5EF4-FFF2-40B4-BE49-F238E27FC236}">
                <a16:creationId xmlns:a16="http://schemas.microsoft.com/office/drawing/2014/main" id="{91A45F32-D201-9F2A-B90C-A998F08DCBD1}"/>
              </a:ext>
            </a:extLst>
          </p:cNvPr>
          <p:cNvSpPr txBox="1"/>
          <p:nvPr/>
        </p:nvSpPr>
        <p:spPr>
          <a:xfrm>
            <a:off x="3019338" y="5488099"/>
            <a:ext cx="6153324" cy="400110"/>
          </a:xfrm>
          <a:prstGeom prst="rect">
            <a:avLst/>
          </a:prstGeom>
          <a:noFill/>
        </p:spPr>
        <p:txBody>
          <a:bodyPr wrap="square">
            <a:spAutoFit/>
          </a:bodyPr>
          <a:lstStyle/>
          <a:p>
            <a:pPr algn="ctr"/>
            <a:r>
              <a:rPr lang="fa-IR" sz="2000" b="1" dirty="0">
                <a:effectLst/>
                <a:latin typeface="Times New Roman" panose="02020603050405020304" pitchFamily="18" charset="0"/>
                <a:ea typeface="Calibri" panose="020F0502020204030204" pitchFamily="34" charset="0"/>
                <a:cs typeface="B Lotus" panose="00000400000000000000" pitchFamily="2" charset="-78"/>
              </a:rPr>
              <a:t>محصول‌محور / فرآیندمحور / مشتری‌محور / ارزش‌محور</a:t>
            </a:r>
            <a:endParaRPr lang="en-US" sz="2000" dirty="0"/>
          </a:p>
        </p:txBody>
      </p:sp>
      <p:sp>
        <p:nvSpPr>
          <p:cNvPr id="5" name="TextBox 4">
            <a:extLst>
              <a:ext uri="{FF2B5EF4-FFF2-40B4-BE49-F238E27FC236}">
                <a16:creationId xmlns:a16="http://schemas.microsoft.com/office/drawing/2014/main" id="{3AD50CFB-B9B3-A343-AEB7-0D7D86894579}"/>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3771211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11</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D84D85-ACA4-D8F8-29BC-0E7EA9633C5C}"/>
              </a:ext>
            </a:extLst>
          </p:cNvPr>
          <p:cNvSpPr txBox="1"/>
          <p:nvPr/>
        </p:nvSpPr>
        <p:spPr>
          <a:xfrm>
            <a:off x="3831597" y="3249526"/>
            <a:ext cx="4510143" cy="1200329"/>
          </a:xfrm>
          <a:prstGeom prst="rect">
            <a:avLst/>
          </a:prstGeom>
          <a:noFill/>
        </p:spPr>
        <p:txBody>
          <a:bodyPr wrap="square" rtlCol="1">
            <a:spAutoFit/>
          </a:bodyPr>
          <a:lstStyle/>
          <a:p>
            <a:pPr algn="ctr"/>
            <a:r>
              <a:rPr lang="fa-IR" sz="7200" dirty="0">
                <a:effectLst>
                  <a:outerShdw blurRad="38100" dist="38100" dir="2700000" algn="tl">
                    <a:srgbClr val="000000">
                      <a:alpha val="43137"/>
                    </a:srgbClr>
                  </a:outerShdw>
                </a:effectLst>
                <a:cs typeface="B Titr" panose="00000700000000000000" pitchFamily="2" charset="-78"/>
              </a:rPr>
              <a:t>ابعاد کیفیت</a:t>
            </a:r>
          </a:p>
        </p:txBody>
      </p:sp>
      <p:sp>
        <p:nvSpPr>
          <p:cNvPr id="6" name="TextBox 5">
            <a:extLst>
              <a:ext uri="{FF2B5EF4-FFF2-40B4-BE49-F238E27FC236}">
                <a16:creationId xmlns:a16="http://schemas.microsoft.com/office/drawing/2014/main" id="{9B64EBF2-1A3B-2A36-F743-E2D5F748E31D}"/>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3168480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12</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D84D85-ACA4-D8F8-29BC-0E7EA9633C5C}"/>
              </a:ext>
            </a:extLst>
          </p:cNvPr>
          <p:cNvSpPr txBox="1"/>
          <p:nvPr/>
        </p:nvSpPr>
        <p:spPr>
          <a:xfrm>
            <a:off x="3831597" y="3249526"/>
            <a:ext cx="4510143" cy="1200329"/>
          </a:xfrm>
          <a:prstGeom prst="rect">
            <a:avLst/>
          </a:prstGeom>
          <a:noFill/>
        </p:spPr>
        <p:txBody>
          <a:bodyPr wrap="square" rtlCol="1">
            <a:spAutoFit/>
          </a:bodyPr>
          <a:lstStyle/>
          <a:p>
            <a:pPr algn="ctr"/>
            <a:r>
              <a:rPr lang="fa-IR" sz="7200" dirty="0">
                <a:effectLst>
                  <a:outerShdw blurRad="38100" dist="38100" dir="2700000" algn="tl">
                    <a:srgbClr val="000000">
                      <a:alpha val="43137"/>
                    </a:srgbClr>
                  </a:outerShdw>
                </a:effectLst>
                <a:cs typeface="B Titr" panose="00000700000000000000" pitchFamily="2" charset="-78"/>
              </a:rPr>
              <a:t>ابعاد کیفیت</a:t>
            </a:r>
          </a:p>
        </p:txBody>
      </p:sp>
      <p:grpSp>
        <p:nvGrpSpPr>
          <p:cNvPr id="38" name="Group 37">
            <a:extLst>
              <a:ext uri="{FF2B5EF4-FFF2-40B4-BE49-F238E27FC236}">
                <a16:creationId xmlns:a16="http://schemas.microsoft.com/office/drawing/2014/main" id="{157380A5-C2F5-ACD0-D7AE-34E8961DF6E9}"/>
              </a:ext>
            </a:extLst>
          </p:cNvPr>
          <p:cNvGrpSpPr/>
          <p:nvPr/>
        </p:nvGrpSpPr>
        <p:grpSpPr>
          <a:xfrm>
            <a:off x="725225" y="1840965"/>
            <a:ext cx="9037463" cy="3960618"/>
            <a:chOff x="725225" y="1840965"/>
            <a:chExt cx="9037463" cy="3960618"/>
          </a:xfrm>
        </p:grpSpPr>
        <p:sp>
          <p:nvSpPr>
            <p:cNvPr id="27" name="TextBox 26">
              <a:extLst>
                <a:ext uri="{FF2B5EF4-FFF2-40B4-BE49-F238E27FC236}">
                  <a16:creationId xmlns:a16="http://schemas.microsoft.com/office/drawing/2014/main" id="{05AF21A4-47AE-172F-286B-D6F7C8E7BBE7}"/>
                </a:ext>
              </a:extLst>
            </p:cNvPr>
            <p:cNvSpPr txBox="1"/>
            <p:nvPr/>
          </p:nvSpPr>
          <p:spPr>
            <a:xfrm>
              <a:off x="4630511" y="5216808"/>
              <a:ext cx="2127307" cy="584775"/>
            </a:xfrm>
            <a:prstGeom prst="rect">
              <a:avLst/>
            </a:prstGeom>
            <a:noFill/>
          </p:spPr>
          <p:txBody>
            <a:bodyPr wrap="square">
              <a:spAutoFit/>
            </a:bodyPr>
            <a:lstStyle/>
            <a:p>
              <a:pPr algn="just"/>
              <a:r>
                <a:rPr lang="fa-IR" sz="3200" b="1" dirty="0">
                  <a:effectLst>
                    <a:outerShdw blurRad="38100" dist="38100" dir="2700000" algn="tl">
                      <a:srgbClr val="000000">
                        <a:alpha val="43137"/>
                      </a:srgbClr>
                    </a:outerShdw>
                  </a:effectLst>
                  <a:cs typeface="B Lotus" panose="00000400000000000000" pitchFamily="2" charset="-78"/>
                </a:rPr>
                <a:t>تأثیر اجتماعی</a:t>
              </a:r>
              <a:endParaRPr lang="fa-IR" sz="8000" b="1" dirty="0">
                <a:effectLst>
                  <a:outerShdw blurRad="38100" dist="38100" dir="2700000" algn="tl">
                    <a:srgbClr val="000000">
                      <a:alpha val="43137"/>
                    </a:srgbClr>
                  </a:outerShdw>
                </a:effectLst>
                <a:cs typeface="B Lotus" panose="00000400000000000000" pitchFamily="2" charset="-78"/>
              </a:endParaRPr>
            </a:p>
          </p:txBody>
        </p:sp>
        <p:sp>
          <p:nvSpPr>
            <p:cNvPr id="28" name="TextBox 27">
              <a:extLst>
                <a:ext uri="{FF2B5EF4-FFF2-40B4-BE49-F238E27FC236}">
                  <a16:creationId xmlns:a16="http://schemas.microsoft.com/office/drawing/2014/main" id="{0ED78EF3-BB5F-6459-9364-4506133A271C}"/>
                </a:ext>
              </a:extLst>
            </p:cNvPr>
            <p:cNvSpPr txBox="1"/>
            <p:nvPr/>
          </p:nvSpPr>
          <p:spPr>
            <a:xfrm>
              <a:off x="6757818" y="1846453"/>
              <a:ext cx="1050721"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قیمت</a:t>
              </a:r>
              <a:endParaRPr lang="en-US" sz="3200" dirty="0"/>
            </a:p>
          </p:txBody>
        </p:sp>
        <p:sp>
          <p:nvSpPr>
            <p:cNvPr id="29" name="TextBox 28">
              <a:extLst>
                <a:ext uri="{FF2B5EF4-FFF2-40B4-BE49-F238E27FC236}">
                  <a16:creationId xmlns:a16="http://schemas.microsoft.com/office/drawing/2014/main" id="{0008E7EC-F70C-1296-2881-08D27C81B922}"/>
                </a:ext>
              </a:extLst>
            </p:cNvPr>
            <p:cNvSpPr txBox="1"/>
            <p:nvPr/>
          </p:nvSpPr>
          <p:spPr>
            <a:xfrm>
              <a:off x="5528830" y="1840965"/>
              <a:ext cx="832607"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دوام</a:t>
              </a:r>
              <a:endParaRPr lang="en-US" sz="3200" dirty="0"/>
            </a:p>
          </p:txBody>
        </p:sp>
        <p:sp>
          <p:nvSpPr>
            <p:cNvPr id="30" name="TextBox 29">
              <a:extLst>
                <a:ext uri="{FF2B5EF4-FFF2-40B4-BE49-F238E27FC236}">
                  <a16:creationId xmlns:a16="http://schemas.microsoft.com/office/drawing/2014/main" id="{A153A995-9A13-B8B3-B2CA-2C2DC334CAE4}"/>
                </a:ext>
              </a:extLst>
            </p:cNvPr>
            <p:cNvSpPr txBox="1"/>
            <p:nvPr/>
          </p:nvSpPr>
          <p:spPr>
            <a:xfrm>
              <a:off x="3485763" y="2643366"/>
              <a:ext cx="2112628"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قابلیت اطمینان</a:t>
              </a:r>
              <a:endParaRPr lang="en-US" sz="3200" dirty="0"/>
            </a:p>
          </p:txBody>
        </p:sp>
        <p:sp>
          <p:nvSpPr>
            <p:cNvPr id="31" name="TextBox 30">
              <a:extLst>
                <a:ext uri="{FF2B5EF4-FFF2-40B4-BE49-F238E27FC236}">
                  <a16:creationId xmlns:a16="http://schemas.microsoft.com/office/drawing/2014/main" id="{6EEE1EF8-B267-B47A-B04A-B5D7D2788CF4}"/>
                </a:ext>
              </a:extLst>
            </p:cNvPr>
            <p:cNvSpPr txBox="1"/>
            <p:nvPr/>
          </p:nvSpPr>
          <p:spPr>
            <a:xfrm>
              <a:off x="6096000" y="4392358"/>
              <a:ext cx="1147195"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کارکرد</a:t>
              </a:r>
              <a:endParaRPr lang="en-US" sz="3200" dirty="0"/>
            </a:p>
          </p:txBody>
        </p:sp>
        <p:sp>
          <p:nvSpPr>
            <p:cNvPr id="32" name="TextBox 31">
              <a:extLst>
                <a:ext uri="{FF2B5EF4-FFF2-40B4-BE49-F238E27FC236}">
                  <a16:creationId xmlns:a16="http://schemas.microsoft.com/office/drawing/2014/main" id="{B9C1D992-A0CC-9311-56EB-22C7FA5557E5}"/>
                </a:ext>
              </a:extLst>
            </p:cNvPr>
            <p:cNvSpPr txBox="1"/>
            <p:nvPr/>
          </p:nvSpPr>
          <p:spPr>
            <a:xfrm>
              <a:off x="7434742" y="4392359"/>
              <a:ext cx="2327946"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تحویل به موقع</a:t>
              </a:r>
              <a:endParaRPr lang="en-US" sz="3200" dirty="0"/>
            </a:p>
          </p:txBody>
        </p:sp>
        <p:sp>
          <p:nvSpPr>
            <p:cNvPr id="33" name="TextBox 32">
              <a:extLst>
                <a:ext uri="{FF2B5EF4-FFF2-40B4-BE49-F238E27FC236}">
                  <a16:creationId xmlns:a16="http://schemas.microsoft.com/office/drawing/2014/main" id="{1F204B6F-0DDB-73E3-A171-9BCEB03AAC59}"/>
                </a:ext>
              </a:extLst>
            </p:cNvPr>
            <p:cNvSpPr txBox="1"/>
            <p:nvPr/>
          </p:nvSpPr>
          <p:spPr>
            <a:xfrm>
              <a:off x="2532216" y="4396316"/>
              <a:ext cx="3066175"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خدمات پس از فروش</a:t>
              </a:r>
              <a:endParaRPr lang="en-US" sz="3200" dirty="0"/>
            </a:p>
          </p:txBody>
        </p:sp>
        <p:sp>
          <p:nvSpPr>
            <p:cNvPr id="34" name="TextBox 33">
              <a:extLst>
                <a:ext uri="{FF2B5EF4-FFF2-40B4-BE49-F238E27FC236}">
                  <a16:creationId xmlns:a16="http://schemas.microsoft.com/office/drawing/2014/main" id="{B1D36F2F-8005-CAED-FFD1-FADF415ACF37}"/>
                </a:ext>
              </a:extLst>
            </p:cNvPr>
            <p:cNvSpPr txBox="1"/>
            <p:nvPr/>
          </p:nvSpPr>
          <p:spPr>
            <a:xfrm>
              <a:off x="7230784" y="2592555"/>
              <a:ext cx="1530811"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همسازی</a:t>
              </a:r>
              <a:endParaRPr lang="en-US" sz="3200" dirty="0"/>
            </a:p>
          </p:txBody>
        </p:sp>
        <p:sp>
          <p:nvSpPr>
            <p:cNvPr id="35" name="TextBox 34">
              <a:extLst>
                <a:ext uri="{FF2B5EF4-FFF2-40B4-BE49-F238E27FC236}">
                  <a16:creationId xmlns:a16="http://schemas.microsoft.com/office/drawing/2014/main" id="{A9E6DA60-D65F-03E8-796F-876812736C22}"/>
                </a:ext>
              </a:extLst>
            </p:cNvPr>
            <p:cNvSpPr txBox="1"/>
            <p:nvPr/>
          </p:nvSpPr>
          <p:spPr>
            <a:xfrm>
              <a:off x="7042674" y="3510773"/>
              <a:ext cx="2327946"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شهرت</a:t>
              </a:r>
              <a:endParaRPr lang="en-US" sz="3200" dirty="0"/>
            </a:p>
          </p:txBody>
        </p:sp>
        <p:sp>
          <p:nvSpPr>
            <p:cNvPr id="36" name="TextBox 35">
              <a:extLst>
                <a:ext uri="{FF2B5EF4-FFF2-40B4-BE49-F238E27FC236}">
                  <a16:creationId xmlns:a16="http://schemas.microsoft.com/office/drawing/2014/main" id="{DC3D4848-2EC7-071C-548F-5F6A0645DD52}"/>
                </a:ext>
              </a:extLst>
            </p:cNvPr>
            <p:cNvSpPr txBox="1"/>
            <p:nvPr/>
          </p:nvSpPr>
          <p:spPr>
            <a:xfrm>
              <a:off x="725225" y="3554648"/>
              <a:ext cx="3066175"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شکل ظاهری</a:t>
              </a:r>
              <a:endParaRPr lang="en-US" sz="3200" dirty="0"/>
            </a:p>
          </p:txBody>
        </p:sp>
        <p:sp>
          <p:nvSpPr>
            <p:cNvPr id="37" name="TextBox 36">
              <a:extLst>
                <a:ext uri="{FF2B5EF4-FFF2-40B4-BE49-F238E27FC236}">
                  <a16:creationId xmlns:a16="http://schemas.microsoft.com/office/drawing/2014/main" id="{24B0984A-72C2-284D-29B0-62E4A6E54566}"/>
                </a:ext>
              </a:extLst>
            </p:cNvPr>
            <p:cNvSpPr txBox="1"/>
            <p:nvPr/>
          </p:nvSpPr>
          <p:spPr>
            <a:xfrm>
              <a:off x="6020343" y="2598573"/>
              <a:ext cx="1050721" cy="584775"/>
            </a:xfrm>
            <a:prstGeom prst="rect">
              <a:avLst/>
            </a:prstGeom>
            <a:noFill/>
          </p:spPr>
          <p:txBody>
            <a:bodyPr wrap="square">
              <a:spAutoFit/>
            </a:bodyPr>
            <a:lstStyle/>
            <a:p>
              <a:r>
                <a:rPr lang="fa-IR" sz="3200" b="1" dirty="0">
                  <a:effectLst>
                    <a:outerShdw blurRad="38100" dist="38100" dir="2700000" algn="tl">
                      <a:srgbClr val="000000">
                        <a:alpha val="43137"/>
                      </a:srgbClr>
                    </a:outerShdw>
                  </a:effectLst>
                  <a:cs typeface="B Lotus" panose="00000400000000000000" pitchFamily="2" charset="-78"/>
                </a:rPr>
                <a:t>ایمنی</a:t>
              </a:r>
              <a:endParaRPr lang="en-US" sz="3200" dirty="0"/>
            </a:p>
          </p:txBody>
        </p:sp>
      </p:grpSp>
      <p:sp>
        <p:nvSpPr>
          <p:cNvPr id="6" name="TextBox 5">
            <a:extLst>
              <a:ext uri="{FF2B5EF4-FFF2-40B4-BE49-F238E27FC236}">
                <a16:creationId xmlns:a16="http://schemas.microsoft.com/office/drawing/2014/main" id="{55A769C4-74E7-8DA7-F88B-B4A2D16BFC94}"/>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880477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13</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CD84D85-ACA4-D8F8-29BC-0E7EA9633C5C}"/>
              </a:ext>
            </a:extLst>
          </p:cNvPr>
          <p:cNvSpPr txBox="1"/>
          <p:nvPr/>
        </p:nvSpPr>
        <p:spPr>
          <a:xfrm>
            <a:off x="3840926" y="1424951"/>
            <a:ext cx="4510143" cy="1200329"/>
          </a:xfrm>
          <a:prstGeom prst="rect">
            <a:avLst/>
          </a:prstGeom>
          <a:noFill/>
        </p:spPr>
        <p:txBody>
          <a:bodyPr wrap="square" rtlCol="1">
            <a:spAutoFit/>
          </a:bodyPr>
          <a:lstStyle/>
          <a:p>
            <a:pPr algn="ctr"/>
            <a:r>
              <a:rPr lang="fa-IR" sz="7200" dirty="0">
                <a:effectLst>
                  <a:outerShdw blurRad="38100" dist="38100" dir="2700000" algn="tl">
                    <a:srgbClr val="000000">
                      <a:alpha val="43137"/>
                    </a:srgbClr>
                  </a:outerShdw>
                </a:effectLst>
                <a:cs typeface="B Titr" panose="00000700000000000000" pitchFamily="2" charset="-78"/>
              </a:rPr>
              <a:t>مفاهیم کیفیت</a:t>
            </a:r>
          </a:p>
        </p:txBody>
      </p:sp>
      <p:sp>
        <p:nvSpPr>
          <p:cNvPr id="6" name="TextBox 5">
            <a:extLst>
              <a:ext uri="{FF2B5EF4-FFF2-40B4-BE49-F238E27FC236}">
                <a16:creationId xmlns:a16="http://schemas.microsoft.com/office/drawing/2014/main" id="{45B3F73C-CB60-29F5-B9EF-34287A5ECFFE}"/>
              </a:ext>
            </a:extLst>
          </p:cNvPr>
          <p:cNvSpPr txBox="1"/>
          <p:nvPr/>
        </p:nvSpPr>
        <p:spPr>
          <a:xfrm>
            <a:off x="655107" y="2859958"/>
            <a:ext cx="10881779" cy="3539430"/>
          </a:xfrm>
          <a:prstGeom prst="rect">
            <a:avLst/>
          </a:prstGeom>
          <a:noFill/>
        </p:spPr>
        <p:txBody>
          <a:bodyPr wrap="square">
            <a:spAutoFit/>
          </a:bodyPr>
          <a:lstStyle/>
          <a:p>
            <a:pPr algn="ctr"/>
            <a:r>
              <a:rPr lang="fa-IR" sz="3200" b="1" dirty="0">
                <a:effectLst>
                  <a:outerShdw blurRad="38100" dist="38100" dir="2700000" algn="tl">
                    <a:srgbClr val="000000">
                      <a:alpha val="43137"/>
                    </a:srgbClr>
                  </a:outerShdw>
                </a:effectLst>
                <a:cs typeface="B Lotus" panose="00000400000000000000" pitchFamily="2" charset="-78"/>
              </a:rPr>
              <a:t>کنترل کیفیت (</a:t>
            </a:r>
            <a:r>
              <a:rPr lang="en-US" sz="2400" b="1" dirty="0">
                <a:effectLst>
                  <a:outerShdw blurRad="38100" dist="38100" dir="2700000" algn="tl">
                    <a:srgbClr val="000000">
                      <a:alpha val="43137"/>
                    </a:srgbClr>
                  </a:outerShdw>
                </a:effectLst>
                <a:cs typeface="B Lotus" panose="00000400000000000000" pitchFamily="2" charset="-78"/>
              </a:rPr>
              <a:t>Quality Control</a:t>
            </a:r>
            <a:r>
              <a:rPr lang="fa-IR" sz="3200" b="1" dirty="0">
                <a:effectLst>
                  <a:outerShdw blurRad="38100" dist="38100" dir="2700000" algn="tl">
                    <a:srgbClr val="000000">
                      <a:alpha val="43137"/>
                    </a:srgbClr>
                  </a:outerShdw>
                </a:effectLst>
                <a:cs typeface="B Lotus" panose="00000400000000000000" pitchFamily="2" charset="-78"/>
              </a:rPr>
              <a:t>) (</a:t>
            </a:r>
            <a:r>
              <a:rPr lang="en-US" sz="2400" b="1" dirty="0">
                <a:effectLst>
                  <a:outerShdw blurRad="38100" dist="38100" dir="2700000" algn="tl">
                    <a:srgbClr val="000000">
                      <a:alpha val="43137"/>
                    </a:srgbClr>
                  </a:outerShdw>
                </a:effectLst>
                <a:cs typeface="B Lotus" panose="00000400000000000000" pitchFamily="2" charset="-78"/>
              </a:rPr>
              <a:t>QC</a:t>
            </a:r>
            <a:r>
              <a:rPr lang="fa-IR" sz="3200" b="1" dirty="0">
                <a:effectLst>
                  <a:outerShdw blurRad="38100" dist="38100" dir="2700000" algn="tl">
                    <a:srgbClr val="000000">
                      <a:alpha val="43137"/>
                    </a:srgbClr>
                  </a:outerShdw>
                </a:effectLst>
                <a:cs typeface="B Lotus" panose="00000400000000000000" pitchFamily="2" charset="-78"/>
              </a:rPr>
              <a:t>)</a:t>
            </a:r>
          </a:p>
          <a:p>
            <a:pPr algn="ctr"/>
            <a:r>
              <a:rPr lang="fa-IR" sz="3200" b="1" dirty="0">
                <a:effectLst>
                  <a:outerShdw blurRad="38100" dist="38100" dir="2700000" algn="tl">
                    <a:srgbClr val="000000">
                      <a:alpha val="43137"/>
                    </a:srgbClr>
                  </a:outerShdw>
                </a:effectLst>
                <a:cs typeface="B Lotus" panose="00000400000000000000" pitchFamily="2" charset="-78"/>
              </a:rPr>
              <a:t>دوایر کنترل کیفیت (</a:t>
            </a:r>
            <a:r>
              <a:rPr lang="en-US" sz="2400" b="1" dirty="0">
                <a:effectLst>
                  <a:outerShdw blurRad="38100" dist="38100" dir="2700000" algn="tl">
                    <a:srgbClr val="000000">
                      <a:alpha val="43137"/>
                    </a:srgbClr>
                  </a:outerShdw>
                </a:effectLst>
                <a:cs typeface="B Lotus" panose="00000400000000000000" pitchFamily="2" charset="-78"/>
              </a:rPr>
              <a:t>Quality Control Cycles</a:t>
            </a:r>
            <a:r>
              <a:rPr lang="fa-IR" sz="3200" b="1" dirty="0">
                <a:effectLst>
                  <a:outerShdw blurRad="38100" dist="38100" dir="2700000" algn="tl">
                    <a:srgbClr val="000000">
                      <a:alpha val="43137"/>
                    </a:srgbClr>
                  </a:outerShdw>
                </a:effectLst>
                <a:cs typeface="B Lotus" panose="00000400000000000000" pitchFamily="2" charset="-78"/>
              </a:rPr>
              <a:t>) (</a:t>
            </a:r>
            <a:r>
              <a:rPr lang="en-US" sz="2400" b="1" dirty="0">
                <a:effectLst>
                  <a:outerShdw blurRad="38100" dist="38100" dir="2700000" algn="tl">
                    <a:srgbClr val="000000">
                      <a:alpha val="43137"/>
                    </a:srgbClr>
                  </a:outerShdw>
                </a:effectLst>
                <a:cs typeface="B Lotus" panose="00000400000000000000" pitchFamily="2" charset="-78"/>
              </a:rPr>
              <a:t>QCC</a:t>
            </a:r>
            <a:r>
              <a:rPr lang="fa-IR" sz="3200" b="1" dirty="0">
                <a:effectLst>
                  <a:outerShdw blurRad="38100" dist="38100" dir="2700000" algn="tl">
                    <a:srgbClr val="000000">
                      <a:alpha val="43137"/>
                    </a:srgbClr>
                  </a:outerShdw>
                </a:effectLst>
                <a:cs typeface="B Lotus" panose="00000400000000000000" pitchFamily="2" charset="-78"/>
              </a:rPr>
              <a:t>)</a:t>
            </a:r>
          </a:p>
          <a:p>
            <a:pPr algn="ctr"/>
            <a:r>
              <a:rPr lang="fa-IR" sz="3200" b="1" dirty="0">
                <a:effectLst>
                  <a:outerShdw blurRad="38100" dist="38100" dir="2700000" algn="tl">
                    <a:srgbClr val="000000">
                      <a:alpha val="43137"/>
                    </a:srgbClr>
                  </a:outerShdw>
                </a:effectLst>
                <a:cs typeface="B Lotus" panose="00000400000000000000" pitchFamily="2" charset="-78"/>
              </a:rPr>
              <a:t>کنترل کیفیت آماری (</a:t>
            </a:r>
            <a:r>
              <a:rPr lang="en-US" sz="2400" b="1" dirty="0">
                <a:effectLst>
                  <a:outerShdw blurRad="38100" dist="38100" dir="2700000" algn="tl">
                    <a:srgbClr val="000000">
                      <a:alpha val="43137"/>
                    </a:srgbClr>
                  </a:outerShdw>
                </a:effectLst>
                <a:cs typeface="B Lotus" panose="00000400000000000000" pitchFamily="2" charset="-78"/>
              </a:rPr>
              <a:t>Statistical Process Control</a:t>
            </a:r>
            <a:r>
              <a:rPr lang="fa-IR" sz="3200" b="1" dirty="0">
                <a:effectLst>
                  <a:outerShdw blurRad="38100" dist="38100" dir="2700000" algn="tl">
                    <a:srgbClr val="000000">
                      <a:alpha val="43137"/>
                    </a:srgbClr>
                  </a:outerShdw>
                </a:effectLst>
                <a:cs typeface="B Lotus" panose="00000400000000000000" pitchFamily="2" charset="-78"/>
              </a:rPr>
              <a:t>) (</a:t>
            </a:r>
            <a:r>
              <a:rPr lang="en-US" sz="2400" b="1" dirty="0">
                <a:effectLst>
                  <a:outerShdw blurRad="38100" dist="38100" dir="2700000" algn="tl">
                    <a:srgbClr val="000000">
                      <a:alpha val="43137"/>
                    </a:srgbClr>
                  </a:outerShdw>
                </a:effectLst>
                <a:cs typeface="B Lotus" panose="00000400000000000000" pitchFamily="2" charset="-78"/>
              </a:rPr>
              <a:t>SQC</a:t>
            </a:r>
            <a:r>
              <a:rPr lang="fa-IR" sz="3200" b="1" dirty="0">
                <a:effectLst>
                  <a:outerShdw blurRad="38100" dist="38100" dir="2700000" algn="tl">
                    <a:srgbClr val="000000">
                      <a:alpha val="43137"/>
                    </a:srgbClr>
                  </a:outerShdw>
                </a:effectLst>
                <a:cs typeface="B Lotus" panose="00000400000000000000" pitchFamily="2" charset="-78"/>
              </a:rPr>
              <a:t>)</a:t>
            </a:r>
          </a:p>
          <a:p>
            <a:pPr algn="ctr"/>
            <a:r>
              <a:rPr lang="fa-IR" sz="3200" b="1" dirty="0">
                <a:effectLst>
                  <a:outerShdw blurRad="38100" dist="38100" dir="2700000" algn="tl">
                    <a:srgbClr val="000000">
                      <a:alpha val="43137"/>
                    </a:srgbClr>
                  </a:outerShdw>
                </a:effectLst>
                <a:cs typeface="B Lotus" panose="00000400000000000000" pitchFamily="2" charset="-78"/>
              </a:rPr>
              <a:t>تضمین کیفیت (</a:t>
            </a:r>
            <a:r>
              <a:rPr lang="en-US" sz="2400" b="1" dirty="0">
                <a:effectLst>
                  <a:outerShdw blurRad="38100" dist="38100" dir="2700000" algn="tl">
                    <a:srgbClr val="000000">
                      <a:alpha val="43137"/>
                    </a:srgbClr>
                  </a:outerShdw>
                </a:effectLst>
                <a:cs typeface="B Lotus" panose="00000400000000000000" pitchFamily="2" charset="-78"/>
              </a:rPr>
              <a:t>Quality Assurance</a:t>
            </a:r>
            <a:r>
              <a:rPr lang="fa-IR" sz="3200" b="1" dirty="0">
                <a:effectLst>
                  <a:outerShdw blurRad="38100" dist="38100" dir="2700000" algn="tl">
                    <a:srgbClr val="000000">
                      <a:alpha val="43137"/>
                    </a:srgbClr>
                  </a:outerShdw>
                </a:effectLst>
                <a:cs typeface="B Lotus" panose="00000400000000000000" pitchFamily="2" charset="-78"/>
              </a:rPr>
              <a:t>) (</a:t>
            </a:r>
            <a:r>
              <a:rPr lang="en-US" sz="2400" b="1" dirty="0">
                <a:effectLst>
                  <a:outerShdw blurRad="38100" dist="38100" dir="2700000" algn="tl">
                    <a:srgbClr val="000000">
                      <a:alpha val="43137"/>
                    </a:srgbClr>
                  </a:outerShdw>
                </a:effectLst>
                <a:cs typeface="B Lotus" panose="00000400000000000000" pitchFamily="2" charset="-78"/>
              </a:rPr>
              <a:t>QA</a:t>
            </a:r>
            <a:r>
              <a:rPr lang="fa-IR" sz="3200" b="1" dirty="0">
                <a:effectLst>
                  <a:outerShdw blurRad="38100" dist="38100" dir="2700000" algn="tl">
                    <a:srgbClr val="000000">
                      <a:alpha val="43137"/>
                    </a:srgbClr>
                  </a:outerShdw>
                </a:effectLst>
                <a:cs typeface="B Lotus" panose="00000400000000000000" pitchFamily="2" charset="-78"/>
              </a:rPr>
              <a:t>)</a:t>
            </a:r>
          </a:p>
          <a:p>
            <a:pPr algn="ctr"/>
            <a:r>
              <a:rPr lang="fa-IR" sz="3200" b="1" dirty="0">
                <a:effectLst>
                  <a:outerShdw blurRad="38100" dist="38100" dir="2700000" algn="tl">
                    <a:srgbClr val="000000">
                      <a:alpha val="43137"/>
                    </a:srgbClr>
                  </a:outerShdw>
                </a:effectLst>
                <a:cs typeface="B Lotus" panose="00000400000000000000" pitchFamily="2" charset="-78"/>
              </a:rPr>
              <a:t>سیستم‌های مدیریت کیفیت (</a:t>
            </a:r>
            <a:r>
              <a:rPr lang="en-US" sz="2400" b="1" dirty="0">
                <a:effectLst>
                  <a:outerShdw blurRad="38100" dist="38100" dir="2700000" algn="tl">
                    <a:srgbClr val="000000">
                      <a:alpha val="43137"/>
                    </a:srgbClr>
                  </a:outerShdw>
                </a:effectLst>
                <a:cs typeface="B Lotus" panose="00000400000000000000" pitchFamily="2" charset="-78"/>
              </a:rPr>
              <a:t>Quality Management Systems</a:t>
            </a:r>
            <a:r>
              <a:rPr lang="fa-IR" sz="3200" b="1" dirty="0">
                <a:effectLst>
                  <a:outerShdw blurRad="38100" dist="38100" dir="2700000" algn="tl">
                    <a:srgbClr val="000000">
                      <a:alpha val="43137"/>
                    </a:srgbClr>
                  </a:outerShdw>
                </a:effectLst>
                <a:cs typeface="B Lotus" panose="00000400000000000000" pitchFamily="2" charset="-78"/>
              </a:rPr>
              <a:t>) (</a:t>
            </a:r>
            <a:r>
              <a:rPr lang="en-US" sz="2400" b="1" dirty="0">
                <a:effectLst>
                  <a:outerShdw blurRad="38100" dist="38100" dir="2700000" algn="tl">
                    <a:srgbClr val="000000">
                      <a:alpha val="43137"/>
                    </a:srgbClr>
                  </a:outerShdw>
                </a:effectLst>
                <a:cs typeface="B Lotus" panose="00000400000000000000" pitchFamily="2" charset="-78"/>
              </a:rPr>
              <a:t>QMS</a:t>
            </a:r>
            <a:r>
              <a:rPr lang="fa-IR" sz="3200" b="1" dirty="0">
                <a:effectLst>
                  <a:outerShdw blurRad="38100" dist="38100" dir="2700000" algn="tl">
                    <a:srgbClr val="000000">
                      <a:alpha val="43137"/>
                    </a:srgbClr>
                  </a:outerShdw>
                </a:effectLst>
                <a:cs typeface="B Lotus" panose="00000400000000000000" pitchFamily="2" charset="-78"/>
              </a:rPr>
              <a:t>)</a:t>
            </a:r>
          </a:p>
          <a:p>
            <a:pPr algn="ctr"/>
            <a:r>
              <a:rPr lang="fa-IR" sz="3200" b="1" dirty="0">
                <a:effectLst>
                  <a:outerShdw blurRad="38100" dist="38100" dir="2700000" algn="tl">
                    <a:srgbClr val="000000">
                      <a:alpha val="43137"/>
                    </a:srgbClr>
                  </a:outerShdw>
                </a:effectLst>
                <a:cs typeface="B Lotus" panose="00000400000000000000" pitchFamily="2" charset="-78"/>
              </a:rPr>
              <a:t>مدیریت کیفیت جامع (</a:t>
            </a:r>
            <a:r>
              <a:rPr lang="en-US" sz="2400" b="1" dirty="0">
                <a:effectLst>
                  <a:outerShdw blurRad="38100" dist="38100" dir="2700000" algn="tl">
                    <a:srgbClr val="000000">
                      <a:alpha val="43137"/>
                    </a:srgbClr>
                  </a:outerShdw>
                </a:effectLst>
                <a:cs typeface="B Lotus" panose="00000400000000000000" pitchFamily="2" charset="-78"/>
              </a:rPr>
              <a:t>Total Quality Management</a:t>
            </a:r>
            <a:r>
              <a:rPr lang="fa-IR" sz="3200" b="1" dirty="0">
                <a:effectLst>
                  <a:outerShdw blurRad="38100" dist="38100" dir="2700000" algn="tl">
                    <a:srgbClr val="000000">
                      <a:alpha val="43137"/>
                    </a:srgbClr>
                  </a:outerShdw>
                </a:effectLst>
                <a:cs typeface="B Lotus" panose="00000400000000000000" pitchFamily="2" charset="-78"/>
              </a:rPr>
              <a:t>) (</a:t>
            </a:r>
            <a:r>
              <a:rPr lang="en-US" sz="2400" b="1" dirty="0">
                <a:effectLst>
                  <a:outerShdw blurRad="38100" dist="38100" dir="2700000" algn="tl">
                    <a:srgbClr val="000000">
                      <a:alpha val="43137"/>
                    </a:srgbClr>
                  </a:outerShdw>
                </a:effectLst>
                <a:cs typeface="B Lotus" panose="00000400000000000000" pitchFamily="2" charset="-78"/>
              </a:rPr>
              <a:t>TQM</a:t>
            </a:r>
            <a:r>
              <a:rPr lang="fa-IR" sz="3200" b="1" dirty="0">
                <a:effectLst>
                  <a:outerShdw blurRad="38100" dist="38100" dir="2700000" algn="tl">
                    <a:srgbClr val="000000">
                      <a:alpha val="43137"/>
                    </a:srgbClr>
                  </a:outerShdw>
                </a:effectLst>
                <a:cs typeface="B Lotus" panose="00000400000000000000" pitchFamily="2" charset="-78"/>
              </a:rPr>
              <a:t>)</a:t>
            </a:r>
          </a:p>
          <a:p>
            <a:pPr algn="ctr"/>
            <a:r>
              <a:rPr lang="fa-IR" sz="3200" b="1" dirty="0">
                <a:effectLst>
                  <a:outerShdw blurRad="38100" dist="38100" dir="2700000" algn="tl">
                    <a:srgbClr val="000000">
                      <a:alpha val="43137"/>
                    </a:srgbClr>
                  </a:outerShdw>
                </a:effectLst>
                <a:cs typeface="B Lotus" panose="00000400000000000000" pitchFamily="2" charset="-78"/>
              </a:rPr>
              <a:t>تعالی (</a:t>
            </a:r>
            <a:r>
              <a:rPr lang="en-US" sz="2400" b="1" dirty="0">
                <a:effectLst>
                  <a:outerShdw blurRad="38100" dist="38100" dir="2700000" algn="tl">
                    <a:srgbClr val="000000">
                      <a:alpha val="43137"/>
                    </a:srgbClr>
                  </a:outerShdw>
                </a:effectLst>
                <a:cs typeface="B Lotus" panose="00000400000000000000" pitchFamily="2" charset="-78"/>
              </a:rPr>
              <a:t>Excellence</a:t>
            </a:r>
            <a:r>
              <a:rPr lang="fa-IR" sz="3200" b="1" dirty="0">
                <a:effectLst>
                  <a:outerShdw blurRad="38100" dist="38100" dir="2700000" algn="tl">
                    <a:srgbClr val="000000">
                      <a:alpha val="43137"/>
                    </a:srgbClr>
                  </a:outerShdw>
                </a:effectLst>
                <a:cs typeface="B Lotus" panose="00000400000000000000" pitchFamily="2" charset="-78"/>
              </a:rPr>
              <a:t>)</a:t>
            </a:r>
          </a:p>
        </p:txBody>
      </p:sp>
      <p:sp>
        <p:nvSpPr>
          <p:cNvPr id="7" name="TextBox 6">
            <a:extLst>
              <a:ext uri="{FF2B5EF4-FFF2-40B4-BE49-F238E27FC236}">
                <a16:creationId xmlns:a16="http://schemas.microsoft.com/office/drawing/2014/main" id="{9DDDEE72-9EEE-D2EF-8764-EC1B43505384}"/>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3910885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14</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2DB7F4F3-2032-2016-49AB-71A27769971A}"/>
              </a:ext>
            </a:extLst>
          </p:cNvPr>
          <p:cNvGrpSpPr/>
          <p:nvPr/>
        </p:nvGrpSpPr>
        <p:grpSpPr>
          <a:xfrm>
            <a:off x="850003" y="1297175"/>
            <a:ext cx="10853110" cy="5105031"/>
            <a:chOff x="850003" y="1297175"/>
            <a:chExt cx="10853110" cy="5105031"/>
          </a:xfrm>
        </p:grpSpPr>
        <p:sp>
          <p:nvSpPr>
            <p:cNvPr id="5" name="Arrow: Pentagon 4">
              <a:extLst>
                <a:ext uri="{FF2B5EF4-FFF2-40B4-BE49-F238E27FC236}">
                  <a16:creationId xmlns:a16="http://schemas.microsoft.com/office/drawing/2014/main" id="{2A3D96C2-36A0-B827-F795-0E74240EECA7}"/>
                </a:ext>
              </a:extLst>
            </p:cNvPr>
            <p:cNvSpPr/>
            <p:nvPr/>
          </p:nvSpPr>
          <p:spPr>
            <a:xfrm>
              <a:off x="850003" y="5945006"/>
              <a:ext cx="3200400"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Inspection</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بازرسی</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6" name="Arrow: Pentagon 5">
              <a:extLst>
                <a:ext uri="{FF2B5EF4-FFF2-40B4-BE49-F238E27FC236}">
                  <a16:creationId xmlns:a16="http://schemas.microsoft.com/office/drawing/2014/main" id="{86EA935F-6B98-0FCA-DA1C-FBF4DB5A58E8}"/>
                </a:ext>
              </a:extLst>
            </p:cNvPr>
            <p:cNvSpPr/>
            <p:nvPr/>
          </p:nvSpPr>
          <p:spPr>
            <a:xfrm>
              <a:off x="850003" y="5354040"/>
              <a:ext cx="4175760"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Testing</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آزمون نمونه برداری</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7" name="Arrow: Pentagon 6">
              <a:extLst>
                <a:ext uri="{FF2B5EF4-FFF2-40B4-BE49-F238E27FC236}">
                  <a16:creationId xmlns:a16="http://schemas.microsoft.com/office/drawing/2014/main" id="{4139B2EC-AD2E-1275-3E4D-DCD14D6B0A21}"/>
                </a:ext>
              </a:extLst>
            </p:cNvPr>
            <p:cNvSpPr/>
            <p:nvPr/>
          </p:nvSpPr>
          <p:spPr>
            <a:xfrm>
              <a:off x="850003" y="4763074"/>
              <a:ext cx="5164698"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Quality Control (QC)</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کنترل کیفیت</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8" name="Arrow: Pentagon 7">
              <a:extLst>
                <a:ext uri="{FF2B5EF4-FFF2-40B4-BE49-F238E27FC236}">
                  <a16:creationId xmlns:a16="http://schemas.microsoft.com/office/drawing/2014/main" id="{6209337F-14B2-2BD5-6933-B3EC7DCAF4DF}"/>
                </a:ext>
              </a:extLst>
            </p:cNvPr>
            <p:cNvSpPr/>
            <p:nvPr/>
          </p:nvSpPr>
          <p:spPr>
            <a:xfrm>
              <a:off x="850003" y="4172108"/>
              <a:ext cx="6122874"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Quality Assurance (QA)</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تضمین کیفیت</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9" name="Arrow: Pentagon 8">
              <a:extLst>
                <a:ext uri="{FF2B5EF4-FFF2-40B4-BE49-F238E27FC236}">
                  <a16:creationId xmlns:a16="http://schemas.microsoft.com/office/drawing/2014/main" id="{D99BF377-9BC5-8F91-0CBF-34B8A6808277}"/>
                </a:ext>
              </a:extLst>
            </p:cNvPr>
            <p:cNvSpPr/>
            <p:nvPr/>
          </p:nvSpPr>
          <p:spPr>
            <a:xfrm>
              <a:off x="850003" y="3594114"/>
              <a:ext cx="7092696"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Quality System (QS)</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سیستم های کیفیت</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10" name="Arrow: Pentagon 9">
              <a:extLst>
                <a:ext uri="{FF2B5EF4-FFF2-40B4-BE49-F238E27FC236}">
                  <a16:creationId xmlns:a16="http://schemas.microsoft.com/office/drawing/2014/main" id="{E65B7436-3BA3-421A-94ED-1E5AA8A58E9D}"/>
                </a:ext>
              </a:extLst>
            </p:cNvPr>
            <p:cNvSpPr/>
            <p:nvPr/>
          </p:nvSpPr>
          <p:spPr>
            <a:xfrm>
              <a:off x="850003" y="3016120"/>
              <a:ext cx="8025078"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Quality Management (QM)</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مدیریت کیفیت</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14" name="Arrow: Pentagon 13">
              <a:extLst>
                <a:ext uri="{FF2B5EF4-FFF2-40B4-BE49-F238E27FC236}">
                  <a16:creationId xmlns:a16="http://schemas.microsoft.com/office/drawing/2014/main" id="{73719A3B-EADC-6268-25A5-1C8C11147190}"/>
                </a:ext>
              </a:extLst>
            </p:cNvPr>
            <p:cNvSpPr/>
            <p:nvPr/>
          </p:nvSpPr>
          <p:spPr>
            <a:xfrm>
              <a:off x="850003" y="2438126"/>
              <a:ext cx="8992986"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Integration QMS</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بکپارچگی سیستم های کیفیت</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16" name="Arrow: Pentagon 15">
              <a:extLst>
                <a:ext uri="{FF2B5EF4-FFF2-40B4-BE49-F238E27FC236}">
                  <a16:creationId xmlns:a16="http://schemas.microsoft.com/office/drawing/2014/main" id="{377E1E91-1FDF-6813-F46F-CC12E29DA22B}"/>
                </a:ext>
              </a:extLst>
            </p:cNvPr>
            <p:cNvSpPr/>
            <p:nvPr/>
          </p:nvSpPr>
          <p:spPr>
            <a:xfrm>
              <a:off x="850003" y="1860132"/>
              <a:ext cx="9959202"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Total Quality Management (TQM)</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مدیریت کیفیت جامع</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17" name="Arrow: Pentagon 16">
              <a:extLst>
                <a:ext uri="{FF2B5EF4-FFF2-40B4-BE49-F238E27FC236}">
                  <a16:creationId xmlns:a16="http://schemas.microsoft.com/office/drawing/2014/main" id="{6275D54D-7D87-6BC1-A019-3FE7D867202D}"/>
                </a:ext>
              </a:extLst>
            </p:cNvPr>
            <p:cNvSpPr/>
            <p:nvPr/>
          </p:nvSpPr>
          <p:spPr>
            <a:xfrm>
              <a:off x="850003" y="1297175"/>
              <a:ext cx="10853110" cy="457200"/>
            </a:xfrm>
            <a:prstGeom prst="homePlat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effectLst>
                    <a:outerShdw blurRad="38100" dist="38100" dir="2700000" algn="tl">
                      <a:srgbClr val="000000">
                        <a:alpha val="43137"/>
                      </a:srgbClr>
                    </a:outerShdw>
                  </a:effectLst>
                </a:rPr>
                <a:t>Excellence</a:t>
              </a:r>
              <a:r>
                <a:rPr lang="fa-IR" b="1" dirty="0">
                  <a:solidFill>
                    <a:srgbClr val="002060"/>
                  </a:solidFill>
                  <a:effectLst>
                    <a:outerShdw blurRad="38100" dist="38100" dir="2700000" algn="tl">
                      <a:srgbClr val="000000">
                        <a:alpha val="43137"/>
                      </a:srgbClr>
                    </a:outerShdw>
                  </a:effectLst>
                </a:rPr>
                <a:t> (</a:t>
              </a:r>
              <a:r>
                <a:rPr lang="fa-IR" b="1" dirty="0">
                  <a:solidFill>
                    <a:srgbClr val="002060"/>
                  </a:solidFill>
                  <a:effectLst>
                    <a:outerShdw blurRad="38100" dist="38100" dir="2700000" algn="tl">
                      <a:srgbClr val="000000">
                        <a:alpha val="43137"/>
                      </a:srgbClr>
                    </a:outerShdw>
                  </a:effectLst>
                  <a:cs typeface="B Lotus" panose="00000400000000000000" pitchFamily="2" charset="-78"/>
                </a:rPr>
                <a:t>تعالی</a:t>
              </a:r>
              <a:r>
                <a:rPr lang="fa-IR" b="1" dirty="0">
                  <a:solidFill>
                    <a:srgbClr val="002060"/>
                  </a:solidFill>
                  <a:effectLst>
                    <a:outerShdw blurRad="38100" dist="38100" dir="2700000" algn="tl">
                      <a:srgbClr val="000000">
                        <a:alpha val="43137"/>
                      </a:srgbClr>
                    </a:outerShdw>
                  </a:effectLst>
                </a:rPr>
                <a:t>)</a:t>
              </a:r>
              <a:endParaRPr lang="en-US" b="1" dirty="0">
                <a:solidFill>
                  <a:srgbClr val="002060"/>
                </a:solidFill>
                <a:effectLst>
                  <a:outerShdw blurRad="38100" dist="38100" dir="2700000" algn="tl">
                    <a:srgbClr val="000000">
                      <a:alpha val="43137"/>
                    </a:srgbClr>
                  </a:outerShdw>
                </a:effectLst>
              </a:endParaRPr>
            </a:p>
          </p:txBody>
        </p:sp>
        <p:sp>
          <p:nvSpPr>
            <p:cNvPr id="18" name="Arrow: Striped Right 17">
              <a:extLst>
                <a:ext uri="{FF2B5EF4-FFF2-40B4-BE49-F238E27FC236}">
                  <a16:creationId xmlns:a16="http://schemas.microsoft.com/office/drawing/2014/main" id="{6CD9579B-36F4-6E8D-91B9-B6319B9E6EEB}"/>
                </a:ext>
              </a:extLst>
            </p:cNvPr>
            <p:cNvSpPr/>
            <p:nvPr/>
          </p:nvSpPr>
          <p:spPr>
            <a:xfrm rot="16200000">
              <a:off x="-891292" y="3202753"/>
              <a:ext cx="4879691" cy="1341459"/>
            </a:xfrm>
            <a:prstGeom prst="stripedRightArrow">
              <a:avLst>
                <a:gd name="adj1" fmla="val 66360"/>
                <a:gd name="adj2" fmla="val 1728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dirty="0">
                  <a:effectLst>
                    <a:outerShdw blurRad="38100" dist="38100" dir="2700000" algn="tl">
                      <a:srgbClr val="000000">
                        <a:alpha val="43137"/>
                      </a:srgbClr>
                    </a:outerShdw>
                  </a:effectLst>
                </a:rPr>
                <a:t>QUALITY</a:t>
              </a:r>
              <a:endParaRPr lang="en-US" dirty="0">
                <a:effectLst>
                  <a:outerShdw blurRad="38100" dist="38100" dir="2700000" algn="tl">
                    <a:srgbClr val="000000">
                      <a:alpha val="43137"/>
                    </a:srgbClr>
                  </a:outerShdw>
                </a:effectLst>
              </a:endParaRPr>
            </a:p>
          </p:txBody>
        </p:sp>
      </p:grpSp>
      <p:sp>
        <p:nvSpPr>
          <p:cNvPr id="20" name="TextBox 19">
            <a:extLst>
              <a:ext uri="{FF2B5EF4-FFF2-40B4-BE49-F238E27FC236}">
                <a16:creationId xmlns:a16="http://schemas.microsoft.com/office/drawing/2014/main" id="{58C2EF63-62B4-62B8-5010-E42EA0314E85}"/>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383947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15</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29579A-3A06-5682-A86C-751E435AFDE6}"/>
              </a:ext>
            </a:extLst>
          </p:cNvPr>
          <p:cNvSpPr txBox="1"/>
          <p:nvPr/>
        </p:nvSpPr>
        <p:spPr>
          <a:xfrm>
            <a:off x="1185040" y="2305615"/>
            <a:ext cx="9803258" cy="2246769"/>
          </a:xfrm>
          <a:prstGeom prst="rect">
            <a:avLst/>
          </a:prstGeom>
          <a:noFill/>
        </p:spPr>
        <p:txBody>
          <a:bodyPr wrap="square" rtlCol="1">
            <a:spAutoFit/>
          </a:bodyPr>
          <a:lstStyle/>
          <a:p>
            <a:pPr algn="ctr"/>
            <a:r>
              <a:rPr lang="fa-IR" sz="2800" u="sng" dirty="0">
                <a:effectLst>
                  <a:outerShdw blurRad="38100" dist="38100" dir="2700000" algn="tl">
                    <a:srgbClr val="000000">
                      <a:alpha val="43137"/>
                    </a:srgbClr>
                  </a:outerShdw>
                </a:effectLst>
                <a:cs typeface="B Titr" panose="00000700000000000000" pitchFamily="2" charset="-78"/>
              </a:rPr>
              <a:t>گفتار دوم</a:t>
            </a:r>
          </a:p>
          <a:p>
            <a:pPr algn="ctr"/>
            <a:r>
              <a:rPr lang="fa-IR" sz="7200" dirty="0">
                <a:effectLst>
                  <a:outerShdw blurRad="38100" dist="38100" dir="2700000" algn="tl">
                    <a:srgbClr val="000000">
                      <a:alpha val="43137"/>
                    </a:srgbClr>
                  </a:outerShdw>
                </a:effectLst>
                <a:cs typeface="B Titr" panose="00000700000000000000" pitchFamily="2" charset="-78"/>
              </a:rPr>
              <a:t>کیفیت در آموزش</a:t>
            </a:r>
          </a:p>
          <a:p>
            <a:pPr algn="ctr"/>
            <a:r>
              <a:rPr lang="fa-IR" sz="4000" dirty="0">
                <a:effectLst>
                  <a:outerShdw blurRad="38100" dist="38100" dir="2700000" algn="tl">
                    <a:srgbClr val="000000">
                      <a:alpha val="43137"/>
                    </a:srgbClr>
                  </a:outerShdw>
                </a:effectLst>
                <a:cs typeface="B Titr" panose="00000700000000000000" pitchFamily="2" charset="-78"/>
              </a:rPr>
              <a:t>(</a:t>
            </a:r>
            <a:r>
              <a:rPr lang="en-US" sz="4000" b="1" dirty="0">
                <a:effectLst>
                  <a:outerShdw blurRad="38100" dist="38100" dir="2700000" algn="tl">
                    <a:srgbClr val="000000">
                      <a:alpha val="43137"/>
                    </a:srgbClr>
                  </a:outerShdw>
                </a:effectLst>
                <a:cs typeface="B Titr" panose="00000700000000000000" pitchFamily="2" charset="-78"/>
              </a:rPr>
              <a:t>Quality in Education</a:t>
            </a:r>
            <a:r>
              <a:rPr lang="fa-IR" sz="4000" dirty="0">
                <a:effectLst>
                  <a:outerShdw blurRad="38100" dist="38100" dir="2700000" algn="tl">
                    <a:srgbClr val="000000">
                      <a:alpha val="43137"/>
                    </a:srgbClr>
                  </a:outerShdw>
                </a:effectLst>
                <a:cs typeface="B Titr" panose="00000700000000000000" pitchFamily="2" charset="-78"/>
              </a:rPr>
              <a:t>)</a:t>
            </a:r>
            <a:endParaRPr lang="fa-IR" sz="7200" dirty="0">
              <a:effectLst>
                <a:outerShdw blurRad="38100" dist="38100" dir="2700000" algn="tl">
                  <a:srgbClr val="000000">
                    <a:alpha val="43137"/>
                  </a:srgbClr>
                </a:outerShdw>
              </a:effectLst>
              <a:cs typeface="B Titr" panose="00000700000000000000" pitchFamily="2" charset="-78"/>
            </a:endParaRPr>
          </a:p>
        </p:txBody>
      </p:sp>
      <p:sp>
        <p:nvSpPr>
          <p:cNvPr id="6" name="TextBox 5">
            <a:extLst>
              <a:ext uri="{FF2B5EF4-FFF2-40B4-BE49-F238E27FC236}">
                <a16:creationId xmlns:a16="http://schemas.microsoft.com/office/drawing/2014/main" id="{B726CF98-CE89-E080-3F2D-8BFEFA8540D6}"/>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377824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16</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9F3E9766-D16E-F36C-0A7A-32BF14A70A7D}"/>
              </a:ext>
            </a:extLst>
          </p:cNvPr>
          <p:cNvGrpSpPr/>
          <p:nvPr/>
        </p:nvGrpSpPr>
        <p:grpSpPr>
          <a:xfrm>
            <a:off x="788990" y="2166486"/>
            <a:ext cx="10595358" cy="4212124"/>
            <a:chOff x="798321" y="1644566"/>
            <a:chExt cx="10595358" cy="4212124"/>
          </a:xfrm>
        </p:grpSpPr>
        <p:sp>
          <p:nvSpPr>
            <p:cNvPr id="5" name="Rectangle: Rounded Corners 4">
              <a:extLst>
                <a:ext uri="{FF2B5EF4-FFF2-40B4-BE49-F238E27FC236}">
                  <a16:creationId xmlns:a16="http://schemas.microsoft.com/office/drawing/2014/main" id="{86F0FD59-EC9F-8C1D-9245-1FEB7E113D60}"/>
                </a:ext>
              </a:extLst>
            </p:cNvPr>
            <p:cNvSpPr/>
            <p:nvPr/>
          </p:nvSpPr>
          <p:spPr>
            <a:xfrm>
              <a:off x="798321" y="1649815"/>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دروندادها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53E8CA1E-7C9E-240A-66E5-12E75F97E409}"/>
                </a:ext>
              </a:extLst>
            </p:cNvPr>
            <p:cNvSpPr/>
            <p:nvPr/>
          </p:nvSpPr>
          <p:spPr>
            <a:xfrm>
              <a:off x="798321" y="2564850"/>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خط مشی ها</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استانداردها</a:t>
              </a:r>
              <a:endParaRPr lang="en-US"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حمایت مدیریت</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تشکیلات و ساختار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مدرس (هیأت علمی)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برنامه درسی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منابع تکنولوژیک</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منابع مالی</a:t>
              </a:r>
              <a:endParaRPr lang="en-US"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تسهیلات فیزیکی</a:t>
              </a:r>
            </a:p>
          </p:txBody>
        </p:sp>
        <p:sp>
          <p:nvSpPr>
            <p:cNvPr id="7" name="Rectangle: Rounded Corners 6">
              <a:extLst>
                <a:ext uri="{FF2B5EF4-FFF2-40B4-BE49-F238E27FC236}">
                  <a16:creationId xmlns:a16="http://schemas.microsoft.com/office/drawing/2014/main" id="{CFD0FCF8-277F-632E-37F1-EFA05A889BF2}"/>
                </a:ext>
              </a:extLst>
            </p:cNvPr>
            <p:cNvSpPr/>
            <p:nvPr/>
          </p:nvSpPr>
          <p:spPr>
            <a:xfrm>
              <a:off x="6337893" y="1649815"/>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بروندادها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8" name="Rectangle: Rounded Corners 7">
              <a:extLst>
                <a:ext uri="{FF2B5EF4-FFF2-40B4-BE49-F238E27FC236}">
                  <a16:creationId xmlns:a16="http://schemas.microsoft.com/office/drawing/2014/main" id="{A1A6F976-E76E-9686-2621-2B7BC822DD23}"/>
                </a:ext>
              </a:extLst>
            </p:cNvPr>
            <p:cNvSpPr/>
            <p:nvPr/>
          </p:nvSpPr>
          <p:spPr>
            <a:xfrm>
              <a:off x="6337893" y="2564850"/>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معدل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رضایت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میزان یادگیری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سود کمی عملکرد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سود کیفی عملکرد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پژوهش</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خدمات تخصصی</a:t>
              </a:r>
            </a:p>
          </p:txBody>
        </p:sp>
        <p:sp>
          <p:nvSpPr>
            <p:cNvPr id="9" name="Rectangle: Rounded Corners 8">
              <a:extLst>
                <a:ext uri="{FF2B5EF4-FFF2-40B4-BE49-F238E27FC236}">
                  <a16:creationId xmlns:a16="http://schemas.microsoft.com/office/drawing/2014/main" id="{7D383305-A931-F8FB-03F9-C07807A9786C}"/>
                </a:ext>
              </a:extLst>
            </p:cNvPr>
            <p:cNvSpPr/>
            <p:nvPr/>
          </p:nvSpPr>
          <p:spPr>
            <a:xfrm>
              <a:off x="3568107" y="1649815"/>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فرآیندها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10" name="Rectangle: Rounded Corners 9">
              <a:extLst>
                <a:ext uri="{FF2B5EF4-FFF2-40B4-BE49-F238E27FC236}">
                  <a16:creationId xmlns:a16="http://schemas.microsoft.com/office/drawing/2014/main" id="{3ACBA6FF-8DC6-992F-A255-A08292233362}"/>
                </a:ext>
              </a:extLst>
            </p:cNvPr>
            <p:cNvSpPr/>
            <p:nvPr/>
          </p:nvSpPr>
          <p:spPr>
            <a:xfrm>
              <a:off x="3568107" y="2564850"/>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هدف گذاری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نیازسنجی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برنامه ریزی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اجرا</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a:t>
              </a:r>
            </a:p>
          </p:txBody>
        </p:sp>
        <p:sp>
          <p:nvSpPr>
            <p:cNvPr id="14" name="Rectangle: Rounded Corners 13">
              <a:extLst>
                <a:ext uri="{FF2B5EF4-FFF2-40B4-BE49-F238E27FC236}">
                  <a16:creationId xmlns:a16="http://schemas.microsoft.com/office/drawing/2014/main" id="{FBCE2EF4-0D28-BDA2-8DF6-717FE5E02D7D}"/>
                </a:ext>
              </a:extLst>
            </p:cNvPr>
            <p:cNvSpPr/>
            <p:nvPr/>
          </p:nvSpPr>
          <p:spPr>
            <a:xfrm>
              <a:off x="9107679" y="1649815"/>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پیامدها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16" name="Rectangle: Rounded Corners 15">
              <a:extLst>
                <a:ext uri="{FF2B5EF4-FFF2-40B4-BE49-F238E27FC236}">
                  <a16:creationId xmlns:a16="http://schemas.microsoft.com/office/drawing/2014/main" id="{CF8002DE-13CB-A6A3-9035-F68ED33304B1}"/>
                </a:ext>
              </a:extLst>
            </p:cNvPr>
            <p:cNvSpPr/>
            <p:nvPr/>
          </p:nvSpPr>
          <p:spPr>
            <a:xfrm>
              <a:off x="9107679" y="2564850"/>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اشتغال</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رضایت شغلی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ادامه تحصیل</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تقویت ارزش های اجتماعی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تقویت ارزش های اقتصادی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تقویت ارزش های فرهنگی</a:t>
              </a:r>
            </a:p>
          </p:txBody>
        </p:sp>
        <p:sp>
          <p:nvSpPr>
            <p:cNvPr id="18" name="Arrow: Chevron 17">
              <a:extLst>
                <a:ext uri="{FF2B5EF4-FFF2-40B4-BE49-F238E27FC236}">
                  <a16:creationId xmlns:a16="http://schemas.microsoft.com/office/drawing/2014/main" id="{63742F99-187E-8F5F-F464-AE8A58D78752}"/>
                </a:ext>
              </a:extLst>
            </p:cNvPr>
            <p:cNvSpPr/>
            <p:nvPr/>
          </p:nvSpPr>
          <p:spPr>
            <a:xfrm>
              <a:off x="3209544" y="1649815"/>
              <a:ext cx="228600" cy="64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4ACAE0F9-C24E-27EB-64F3-FF4D86B6ECB2}"/>
                </a:ext>
              </a:extLst>
            </p:cNvPr>
            <p:cNvSpPr/>
            <p:nvPr/>
          </p:nvSpPr>
          <p:spPr>
            <a:xfrm>
              <a:off x="5981700" y="1649815"/>
              <a:ext cx="228600" cy="64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hevron 19">
              <a:extLst>
                <a:ext uri="{FF2B5EF4-FFF2-40B4-BE49-F238E27FC236}">
                  <a16:creationId xmlns:a16="http://schemas.microsoft.com/office/drawing/2014/main" id="{59062AD1-C8C2-2BF9-8A93-4B1DCBD7E649}"/>
                </a:ext>
              </a:extLst>
            </p:cNvPr>
            <p:cNvSpPr/>
            <p:nvPr/>
          </p:nvSpPr>
          <p:spPr>
            <a:xfrm>
              <a:off x="8751486" y="1644566"/>
              <a:ext cx="228600" cy="64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TextBox 21">
            <a:extLst>
              <a:ext uri="{FF2B5EF4-FFF2-40B4-BE49-F238E27FC236}">
                <a16:creationId xmlns:a16="http://schemas.microsoft.com/office/drawing/2014/main" id="{62607560-09E8-72AD-03BB-156076DABCC8}"/>
              </a:ext>
            </a:extLst>
          </p:cNvPr>
          <p:cNvSpPr txBox="1"/>
          <p:nvPr/>
        </p:nvSpPr>
        <p:spPr>
          <a:xfrm>
            <a:off x="3840928" y="1296014"/>
            <a:ext cx="4510143" cy="707886"/>
          </a:xfrm>
          <a:prstGeom prst="rect">
            <a:avLst/>
          </a:prstGeom>
          <a:noFill/>
        </p:spPr>
        <p:txBody>
          <a:bodyPr wrap="square" rtlCol="1">
            <a:spAutoFit/>
          </a:bodyPr>
          <a:lstStyle/>
          <a:p>
            <a:pPr algn="ctr"/>
            <a:r>
              <a:rPr lang="fa-IR" sz="4000" dirty="0">
                <a:effectLst>
                  <a:outerShdw blurRad="38100" dist="38100" dir="2700000" algn="tl">
                    <a:srgbClr val="000000">
                      <a:alpha val="43137"/>
                    </a:srgbClr>
                  </a:outerShdw>
                </a:effectLst>
                <a:cs typeface="B Titr" panose="00000700000000000000" pitchFamily="2" charset="-78"/>
              </a:rPr>
              <a:t>نظام آموزشی</a:t>
            </a:r>
          </a:p>
        </p:txBody>
      </p:sp>
      <p:sp>
        <p:nvSpPr>
          <p:cNvPr id="17" name="TextBox 16">
            <a:extLst>
              <a:ext uri="{FF2B5EF4-FFF2-40B4-BE49-F238E27FC236}">
                <a16:creationId xmlns:a16="http://schemas.microsoft.com/office/drawing/2014/main" id="{48F73CFE-F060-76D6-EBD5-A4D98688AC0B}"/>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740127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17</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9F3E9766-D16E-F36C-0A7A-32BF14A70A7D}"/>
              </a:ext>
            </a:extLst>
          </p:cNvPr>
          <p:cNvGrpSpPr/>
          <p:nvPr/>
        </p:nvGrpSpPr>
        <p:grpSpPr>
          <a:xfrm>
            <a:off x="788990" y="2171735"/>
            <a:ext cx="2286000" cy="4206875"/>
            <a:chOff x="798321" y="1649815"/>
            <a:chExt cx="2286000" cy="4206875"/>
          </a:xfrm>
        </p:grpSpPr>
        <p:sp>
          <p:nvSpPr>
            <p:cNvPr id="5" name="Rectangle: Rounded Corners 4">
              <a:extLst>
                <a:ext uri="{FF2B5EF4-FFF2-40B4-BE49-F238E27FC236}">
                  <a16:creationId xmlns:a16="http://schemas.microsoft.com/office/drawing/2014/main" id="{86F0FD59-EC9F-8C1D-9245-1FEB7E113D60}"/>
                </a:ext>
              </a:extLst>
            </p:cNvPr>
            <p:cNvSpPr/>
            <p:nvPr/>
          </p:nvSpPr>
          <p:spPr>
            <a:xfrm>
              <a:off x="798321" y="1649815"/>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دروندادها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53E8CA1E-7C9E-240A-66E5-12E75F97E409}"/>
                </a:ext>
              </a:extLst>
            </p:cNvPr>
            <p:cNvSpPr/>
            <p:nvPr/>
          </p:nvSpPr>
          <p:spPr>
            <a:xfrm>
              <a:off x="798321" y="2564850"/>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خط مشی ها</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استانداردها</a:t>
              </a:r>
              <a:endParaRPr lang="en-US"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حمایت مدیریت</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تشکیلات و ساختار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مدرس (هیأت علمی)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برنامه درسی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منابع تکنولوژیک</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منابع مالی</a:t>
              </a:r>
              <a:endParaRPr lang="en-US"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تسهیلات فیزیکی</a:t>
              </a:r>
            </a:p>
          </p:txBody>
        </p:sp>
      </p:grpSp>
      <p:sp>
        <p:nvSpPr>
          <p:cNvPr id="22" name="TextBox 21">
            <a:extLst>
              <a:ext uri="{FF2B5EF4-FFF2-40B4-BE49-F238E27FC236}">
                <a16:creationId xmlns:a16="http://schemas.microsoft.com/office/drawing/2014/main" id="{62607560-09E8-72AD-03BB-156076DABCC8}"/>
              </a:ext>
            </a:extLst>
          </p:cNvPr>
          <p:cNvSpPr txBox="1"/>
          <p:nvPr/>
        </p:nvSpPr>
        <p:spPr>
          <a:xfrm>
            <a:off x="3840928" y="1296014"/>
            <a:ext cx="4510143" cy="707886"/>
          </a:xfrm>
          <a:prstGeom prst="rect">
            <a:avLst/>
          </a:prstGeom>
          <a:noFill/>
        </p:spPr>
        <p:txBody>
          <a:bodyPr wrap="square" rtlCol="1">
            <a:spAutoFit/>
          </a:bodyPr>
          <a:lstStyle/>
          <a:p>
            <a:pPr algn="ctr"/>
            <a:r>
              <a:rPr lang="fa-IR" sz="4000" dirty="0">
                <a:effectLst>
                  <a:outerShdw blurRad="38100" dist="38100" dir="2700000" algn="tl">
                    <a:srgbClr val="000000">
                      <a:alpha val="43137"/>
                    </a:srgbClr>
                  </a:outerShdw>
                </a:effectLst>
                <a:cs typeface="B Titr" panose="00000700000000000000" pitchFamily="2" charset="-78"/>
              </a:rPr>
              <a:t>کیفیت بر اساس درونداد</a:t>
            </a:r>
          </a:p>
        </p:txBody>
      </p:sp>
      <p:sp>
        <p:nvSpPr>
          <p:cNvPr id="25" name="Rectangle: Rounded Corners 24">
            <a:extLst>
              <a:ext uri="{FF2B5EF4-FFF2-40B4-BE49-F238E27FC236}">
                <a16:creationId xmlns:a16="http://schemas.microsoft.com/office/drawing/2014/main" id="{A4C044BA-6FB2-44A3-3DBE-F5F4EFAC3FD9}"/>
              </a:ext>
            </a:extLst>
          </p:cNvPr>
          <p:cNvSpPr/>
          <p:nvPr/>
        </p:nvSpPr>
        <p:spPr>
          <a:xfrm>
            <a:off x="3379790" y="2196820"/>
            <a:ext cx="8023220" cy="4181790"/>
          </a:xfrm>
          <a:prstGeom prst="roundRect">
            <a:avLst>
              <a:gd name="adj" fmla="val 879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800" b="1" dirty="0">
                <a:solidFill>
                  <a:schemeClr val="tx1"/>
                </a:solidFill>
                <a:effectLst>
                  <a:outerShdw blurRad="38100" dist="38100" dir="2700000" algn="tl">
                    <a:srgbClr val="000000">
                      <a:alpha val="43137"/>
                    </a:srgbClr>
                  </a:outerShdw>
                </a:effectLst>
                <a:cs typeface="B Lotus" panose="00000400000000000000" pitchFamily="2" charset="-78"/>
              </a:rPr>
              <a:t>میزان تطابق دروندادها با استانداردهای از قبل تعیین شده</a:t>
            </a:r>
          </a:p>
          <a:p>
            <a:pPr algn="just"/>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فراگیر</a:t>
            </a:r>
          </a:p>
          <a:p>
            <a:pPr algn="ctr"/>
            <a:r>
              <a:rPr lang="fa-IR" sz="2000" dirty="0">
                <a:solidFill>
                  <a:schemeClr val="tx1"/>
                </a:solidFill>
                <a:effectLst>
                  <a:outerShdw blurRad="38100" dist="38100" dir="2700000" algn="tl">
                    <a:srgbClr val="000000">
                      <a:alpha val="43137"/>
                    </a:srgbClr>
                  </a:outerShdw>
                </a:effectLst>
                <a:cs typeface="B Lotus" panose="00000400000000000000" pitchFamily="2" charset="-78"/>
              </a:rPr>
              <a:t>تعیین چرایی و ضرورت آموزش و پیش نیازها</a:t>
            </a:r>
          </a:p>
          <a:p>
            <a:pPr algn="ctr"/>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مدرس</a:t>
            </a:r>
          </a:p>
          <a:p>
            <a:pPr algn="ctr"/>
            <a:r>
              <a:rPr lang="fa-IR" sz="2000" dirty="0">
                <a:solidFill>
                  <a:schemeClr val="tx1"/>
                </a:solidFill>
                <a:effectLst>
                  <a:outerShdw blurRad="38100" dist="38100" dir="2700000" algn="tl">
                    <a:srgbClr val="000000">
                      <a:alpha val="43137"/>
                    </a:srgbClr>
                  </a:outerShdw>
                </a:effectLst>
                <a:cs typeface="B Lotus" panose="00000400000000000000" pitchFamily="2" charset="-78"/>
              </a:rPr>
              <a:t>ارزیابی عملکرد استاد از طریق داده ها و قضاوت</a:t>
            </a:r>
          </a:p>
          <a:p>
            <a:pPr algn="ctr"/>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برنامه درسی</a:t>
            </a:r>
          </a:p>
          <a:p>
            <a:pPr algn="ctr"/>
            <a:r>
              <a:rPr lang="fa-IR" sz="2000" dirty="0">
                <a:solidFill>
                  <a:schemeClr val="tx1"/>
                </a:solidFill>
                <a:effectLst>
                  <a:outerShdw blurRad="38100" dist="38100" dir="2700000" algn="tl">
                    <a:srgbClr val="000000">
                      <a:alpha val="43137"/>
                    </a:srgbClr>
                  </a:outerShdw>
                </a:effectLst>
                <a:cs typeface="B Lotus" panose="00000400000000000000" pitchFamily="2" charset="-78"/>
              </a:rPr>
              <a:t>تطابق اهداف برنامه درسی با برآورده شدن نیازهای فراگیر</a:t>
            </a:r>
          </a:p>
          <a:p>
            <a:pPr algn="ctr"/>
            <a:r>
              <a:rPr lang="fa-IR" sz="2000" dirty="0">
                <a:solidFill>
                  <a:schemeClr val="tx1"/>
                </a:solidFill>
                <a:effectLst>
                  <a:outerShdw blurRad="38100" dist="38100" dir="2700000" algn="tl">
                    <a:srgbClr val="000000">
                      <a:alpha val="43137"/>
                    </a:srgbClr>
                  </a:outerShdw>
                </a:effectLst>
                <a:cs typeface="B Lotus" panose="00000400000000000000" pitchFamily="2" charset="-78"/>
              </a:rPr>
              <a:t>مطلوبیت محتوای برنامه درسی در تحقق اهداف آموزشی</a:t>
            </a:r>
          </a:p>
          <a:p>
            <a:pPr algn="ctr"/>
            <a:r>
              <a:rPr lang="fa-IR" sz="2000" dirty="0">
                <a:solidFill>
                  <a:schemeClr val="tx1"/>
                </a:solidFill>
                <a:effectLst>
                  <a:outerShdw blurRad="38100" dist="38100" dir="2700000" algn="tl">
                    <a:srgbClr val="000000">
                      <a:alpha val="43137"/>
                    </a:srgbClr>
                  </a:outerShdw>
                </a:effectLst>
                <a:cs typeface="B Lotus" panose="00000400000000000000" pitchFamily="2" charset="-78"/>
              </a:rPr>
              <a:t>تسهیل تحقق اهداف اموزشی با راهبردهای یاددهی ـ یادگیری و ...</a:t>
            </a:r>
          </a:p>
          <a:p>
            <a:pPr algn="ctr"/>
            <a:endParaRPr lang="fa-IR" sz="2000" dirty="0">
              <a:solidFill>
                <a:schemeClr val="tx1"/>
              </a:solidFill>
              <a:effectLst>
                <a:outerShdw blurRad="38100" dist="38100" dir="2700000" algn="tl">
                  <a:srgbClr val="000000">
                    <a:alpha val="43137"/>
                  </a:srgbClr>
                </a:outerShdw>
              </a:effectLst>
              <a:cs typeface="B Lotus" panose="00000400000000000000" pitchFamily="2" charset="-78"/>
            </a:endParaRPr>
          </a:p>
        </p:txBody>
      </p:sp>
      <p:sp>
        <p:nvSpPr>
          <p:cNvPr id="7" name="TextBox 6">
            <a:extLst>
              <a:ext uri="{FF2B5EF4-FFF2-40B4-BE49-F238E27FC236}">
                <a16:creationId xmlns:a16="http://schemas.microsoft.com/office/drawing/2014/main" id="{2A59C6F1-C8E5-B78B-EB74-0A122A9A3147}"/>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61736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18</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2607560-09E8-72AD-03BB-156076DABCC8}"/>
              </a:ext>
            </a:extLst>
          </p:cNvPr>
          <p:cNvSpPr txBox="1"/>
          <p:nvPr/>
        </p:nvSpPr>
        <p:spPr>
          <a:xfrm>
            <a:off x="3840928" y="1296014"/>
            <a:ext cx="4510143" cy="707886"/>
          </a:xfrm>
          <a:prstGeom prst="rect">
            <a:avLst/>
          </a:prstGeom>
          <a:noFill/>
        </p:spPr>
        <p:txBody>
          <a:bodyPr wrap="square" rtlCol="1">
            <a:spAutoFit/>
          </a:bodyPr>
          <a:lstStyle/>
          <a:p>
            <a:pPr algn="ctr"/>
            <a:r>
              <a:rPr lang="fa-IR" sz="4000" dirty="0">
                <a:effectLst>
                  <a:outerShdw blurRad="38100" dist="38100" dir="2700000" algn="tl">
                    <a:srgbClr val="000000">
                      <a:alpha val="43137"/>
                    </a:srgbClr>
                  </a:outerShdw>
                </a:effectLst>
                <a:cs typeface="B Titr" panose="00000700000000000000" pitchFamily="2" charset="-78"/>
              </a:rPr>
              <a:t>کیفیت بر اساس فرآیند</a:t>
            </a:r>
          </a:p>
        </p:txBody>
      </p:sp>
      <p:sp>
        <p:nvSpPr>
          <p:cNvPr id="25" name="Rectangle: Rounded Corners 24">
            <a:extLst>
              <a:ext uri="{FF2B5EF4-FFF2-40B4-BE49-F238E27FC236}">
                <a16:creationId xmlns:a16="http://schemas.microsoft.com/office/drawing/2014/main" id="{A4C044BA-6FB2-44A3-3DBE-F5F4EFAC3FD9}"/>
              </a:ext>
            </a:extLst>
          </p:cNvPr>
          <p:cNvSpPr/>
          <p:nvPr/>
        </p:nvSpPr>
        <p:spPr>
          <a:xfrm>
            <a:off x="3379790" y="2196820"/>
            <a:ext cx="8023220" cy="4181790"/>
          </a:xfrm>
          <a:prstGeom prst="roundRect">
            <a:avLst>
              <a:gd name="adj" fmla="val 879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800" b="1" dirty="0">
                <a:solidFill>
                  <a:schemeClr val="tx1"/>
                </a:solidFill>
                <a:effectLst>
                  <a:outerShdw blurRad="38100" dist="38100" dir="2700000" algn="tl">
                    <a:srgbClr val="000000">
                      <a:alpha val="43137"/>
                    </a:srgbClr>
                  </a:outerShdw>
                </a:effectLst>
                <a:cs typeface="B Lotus" panose="00000400000000000000" pitchFamily="2" charset="-78"/>
              </a:rPr>
              <a:t>میزان رضایت بخشی فرآیندها</a:t>
            </a:r>
          </a:p>
          <a:p>
            <a:pPr algn="just"/>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just"/>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فرایند یاددهی ـ یادگیری</a:t>
            </a:r>
          </a:p>
          <a:p>
            <a:pPr algn="ctr"/>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فرایند نیازسنجی</a:t>
            </a:r>
          </a:p>
          <a:p>
            <a:pPr algn="ctr"/>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فرایند برنامه ریزی، اجرا و پشتیبانی</a:t>
            </a:r>
          </a:p>
          <a:p>
            <a:pPr algn="ctr"/>
            <a:endParaRPr lang="fa-IR" sz="2000" b="1" dirty="0">
              <a:solidFill>
                <a:schemeClr val="tx1"/>
              </a:solidFill>
              <a:effectLst>
                <a:outerShdw blurRad="38100" dist="38100" dir="2700000" algn="tl">
                  <a:srgbClr val="000000">
                    <a:alpha val="43137"/>
                  </a:srgbClr>
                </a:outerShdw>
              </a:effectLst>
              <a:cs typeface="B Lotus" panose="00000400000000000000" pitchFamily="2" charset="-78"/>
            </a:endParaRP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ارزیابی فرایند ارزشیابی</a:t>
            </a:r>
          </a:p>
        </p:txBody>
      </p:sp>
      <p:grpSp>
        <p:nvGrpSpPr>
          <p:cNvPr id="7" name="Group 6">
            <a:extLst>
              <a:ext uri="{FF2B5EF4-FFF2-40B4-BE49-F238E27FC236}">
                <a16:creationId xmlns:a16="http://schemas.microsoft.com/office/drawing/2014/main" id="{F38D26B3-2F96-6F56-1EEF-BB2D891E25C0}"/>
              </a:ext>
            </a:extLst>
          </p:cNvPr>
          <p:cNvGrpSpPr/>
          <p:nvPr/>
        </p:nvGrpSpPr>
        <p:grpSpPr>
          <a:xfrm>
            <a:off x="788990" y="2184277"/>
            <a:ext cx="2286000" cy="4206875"/>
            <a:chOff x="3568107" y="1649815"/>
            <a:chExt cx="2286000" cy="4206875"/>
          </a:xfrm>
        </p:grpSpPr>
        <p:sp>
          <p:nvSpPr>
            <p:cNvPr id="8" name="Rectangle: Rounded Corners 7">
              <a:extLst>
                <a:ext uri="{FF2B5EF4-FFF2-40B4-BE49-F238E27FC236}">
                  <a16:creationId xmlns:a16="http://schemas.microsoft.com/office/drawing/2014/main" id="{E503AB41-3DB7-ABB4-EAA3-972A9586F5F4}"/>
                </a:ext>
              </a:extLst>
            </p:cNvPr>
            <p:cNvSpPr/>
            <p:nvPr/>
          </p:nvSpPr>
          <p:spPr>
            <a:xfrm>
              <a:off x="3568107" y="1649815"/>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فرآیندها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9" name="Rectangle: Rounded Corners 8">
              <a:extLst>
                <a:ext uri="{FF2B5EF4-FFF2-40B4-BE49-F238E27FC236}">
                  <a16:creationId xmlns:a16="http://schemas.microsoft.com/office/drawing/2014/main" id="{3EC1B926-5E55-27B3-EE76-34E12A8FECFF}"/>
                </a:ext>
              </a:extLst>
            </p:cNvPr>
            <p:cNvSpPr/>
            <p:nvPr/>
          </p:nvSpPr>
          <p:spPr>
            <a:xfrm>
              <a:off x="3568107" y="2564850"/>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هدف گذاری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نیازسنجی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برنامه ریزی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اجرا و پشتیبانی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ارزشیابی</a:t>
              </a:r>
            </a:p>
          </p:txBody>
        </p:sp>
      </p:grpSp>
      <p:sp>
        <p:nvSpPr>
          <p:cNvPr id="5" name="TextBox 4">
            <a:extLst>
              <a:ext uri="{FF2B5EF4-FFF2-40B4-BE49-F238E27FC236}">
                <a16:creationId xmlns:a16="http://schemas.microsoft.com/office/drawing/2014/main" id="{932A804E-D929-8E4C-B48C-24DAEAD0E4CE}"/>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853502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57DA5A4-A7DF-5EB2-476C-C3969AE1D70C}"/>
              </a:ext>
            </a:extLst>
          </p:cNvPr>
          <p:cNvSpPr/>
          <p:nvPr/>
        </p:nvSpPr>
        <p:spPr>
          <a:xfrm>
            <a:off x="781197" y="2179740"/>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بروندادها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6" name="Rectangle: Rounded Corners 5">
            <a:extLst>
              <a:ext uri="{FF2B5EF4-FFF2-40B4-BE49-F238E27FC236}">
                <a16:creationId xmlns:a16="http://schemas.microsoft.com/office/drawing/2014/main" id="{B1B3E043-1EBC-4BCF-3309-F87DB19BAE28}"/>
              </a:ext>
            </a:extLst>
          </p:cNvPr>
          <p:cNvSpPr/>
          <p:nvPr/>
        </p:nvSpPr>
        <p:spPr>
          <a:xfrm>
            <a:off x="781197" y="3094775"/>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معدل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رضایت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میزان یادگیری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سود کمی عملکرد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سود کیفی عملکرد فراگیر</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پژوهش</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خدمات تخصصی</a:t>
            </a:r>
          </a:p>
        </p:txBody>
      </p:sp>
      <p:sp>
        <p:nvSpPr>
          <p:cNvPr id="10" name="Rectangle: Rounded Corners 9">
            <a:extLst>
              <a:ext uri="{FF2B5EF4-FFF2-40B4-BE49-F238E27FC236}">
                <a16:creationId xmlns:a16="http://schemas.microsoft.com/office/drawing/2014/main" id="{48DA6E5A-8ABA-CAB7-54C9-13421FF2E0EC}"/>
              </a:ext>
            </a:extLst>
          </p:cNvPr>
          <p:cNvSpPr/>
          <p:nvPr/>
        </p:nvSpPr>
        <p:spPr>
          <a:xfrm>
            <a:off x="3550983" y="2179740"/>
            <a:ext cx="2286000" cy="6400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400" dirty="0">
                <a:solidFill>
                  <a:schemeClr val="tx1"/>
                </a:solidFill>
                <a:effectLst>
                  <a:outerShdw blurRad="38100" dist="38100" dir="2700000" algn="tl">
                    <a:srgbClr val="000000">
                      <a:alpha val="43137"/>
                    </a:srgbClr>
                  </a:outerShdw>
                </a:effectLst>
                <a:cs typeface="B Titr" panose="00000700000000000000" pitchFamily="2" charset="-78"/>
              </a:rPr>
              <a:t>پیامدها</a:t>
            </a:r>
            <a:endParaRPr lang="en-US" sz="2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14" name="Rectangle: Rounded Corners 13">
            <a:extLst>
              <a:ext uri="{FF2B5EF4-FFF2-40B4-BE49-F238E27FC236}">
                <a16:creationId xmlns:a16="http://schemas.microsoft.com/office/drawing/2014/main" id="{0B1AC0A1-3EE3-4855-2F72-6A6FF8D92296}"/>
              </a:ext>
            </a:extLst>
          </p:cNvPr>
          <p:cNvSpPr/>
          <p:nvPr/>
        </p:nvSpPr>
        <p:spPr>
          <a:xfrm>
            <a:off x="3550983" y="3094775"/>
            <a:ext cx="2286000" cy="329184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اشتغال</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رضایت شغلی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ادامه تحصیل</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تقویت ارزش های اجتماعی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تقویت ارزش های اقتصادی</a:t>
            </a:r>
          </a:p>
          <a:p>
            <a:pPr algn="ctr"/>
            <a:r>
              <a:rPr lang="fa-IR" sz="2000" b="1" dirty="0">
                <a:solidFill>
                  <a:schemeClr val="tx1"/>
                </a:solidFill>
                <a:effectLst>
                  <a:outerShdw blurRad="38100" dist="38100" dir="2700000" algn="tl">
                    <a:srgbClr val="000000">
                      <a:alpha val="43137"/>
                    </a:srgbClr>
                  </a:outerShdw>
                </a:effectLst>
                <a:cs typeface="B Lotus" panose="00000400000000000000" pitchFamily="2" charset="-78"/>
              </a:rPr>
              <a:t>تقویت ارزش های فرهنگی</a:t>
            </a:r>
          </a:p>
        </p:txBody>
      </p:sp>
      <p:sp>
        <p:nvSpPr>
          <p:cNvPr id="16" name="Arrow: Chevron 15">
            <a:extLst>
              <a:ext uri="{FF2B5EF4-FFF2-40B4-BE49-F238E27FC236}">
                <a16:creationId xmlns:a16="http://schemas.microsoft.com/office/drawing/2014/main" id="{DDDB0230-3130-6BEE-58DA-873E3671657A}"/>
              </a:ext>
            </a:extLst>
          </p:cNvPr>
          <p:cNvSpPr/>
          <p:nvPr/>
        </p:nvSpPr>
        <p:spPr>
          <a:xfrm>
            <a:off x="3194790" y="2174491"/>
            <a:ext cx="228600" cy="6400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19</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2607560-09E8-72AD-03BB-156076DABCC8}"/>
              </a:ext>
            </a:extLst>
          </p:cNvPr>
          <p:cNvSpPr txBox="1"/>
          <p:nvPr/>
        </p:nvSpPr>
        <p:spPr>
          <a:xfrm>
            <a:off x="3840928" y="1296014"/>
            <a:ext cx="4510143" cy="707886"/>
          </a:xfrm>
          <a:prstGeom prst="rect">
            <a:avLst/>
          </a:prstGeom>
          <a:noFill/>
        </p:spPr>
        <p:txBody>
          <a:bodyPr wrap="square" rtlCol="1">
            <a:spAutoFit/>
          </a:bodyPr>
          <a:lstStyle/>
          <a:p>
            <a:pPr algn="ctr"/>
            <a:r>
              <a:rPr lang="fa-IR" sz="4000" dirty="0">
                <a:effectLst>
                  <a:outerShdw blurRad="38100" dist="38100" dir="2700000" algn="tl">
                    <a:srgbClr val="000000">
                      <a:alpha val="43137"/>
                    </a:srgbClr>
                  </a:outerShdw>
                </a:effectLst>
                <a:cs typeface="B Titr" panose="00000700000000000000" pitchFamily="2" charset="-78"/>
              </a:rPr>
              <a:t>کیفیت بر اساس برونداد</a:t>
            </a:r>
          </a:p>
        </p:txBody>
      </p:sp>
      <p:sp>
        <p:nvSpPr>
          <p:cNvPr id="25" name="Rectangle: Rounded Corners 24">
            <a:extLst>
              <a:ext uri="{FF2B5EF4-FFF2-40B4-BE49-F238E27FC236}">
                <a16:creationId xmlns:a16="http://schemas.microsoft.com/office/drawing/2014/main" id="{A4C044BA-6FB2-44A3-3DBE-F5F4EFAC3FD9}"/>
              </a:ext>
            </a:extLst>
          </p:cNvPr>
          <p:cNvSpPr/>
          <p:nvPr/>
        </p:nvSpPr>
        <p:spPr>
          <a:xfrm>
            <a:off x="6096000" y="2196820"/>
            <a:ext cx="5307010" cy="4181790"/>
          </a:xfrm>
          <a:prstGeom prst="roundRect">
            <a:avLst>
              <a:gd name="adj" fmla="val 879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effectLst>
                  <a:outerShdw blurRad="38100" dist="38100" dir="2700000" algn="tl">
                    <a:srgbClr val="000000">
                      <a:alpha val="43137"/>
                    </a:srgbClr>
                  </a:outerShdw>
                </a:effectLst>
                <a:cs typeface="B Lotus" panose="00000400000000000000" pitchFamily="2" charset="-78"/>
              </a:rPr>
              <a:t>میزان رضایت بخشی نتایج آموزشی با اهداف یا استانداردهای از قبل تدوین شده</a:t>
            </a:r>
          </a:p>
        </p:txBody>
      </p:sp>
      <p:sp>
        <p:nvSpPr>
          <p:cNvPr id="7" name="TextBox 6">
            <a:extLst>
              <a:ext uri="{FF2B5EF4-FFF2-40B4-BE49-F238E27FC236}">
                <a16:creationId xmlns:a16="http://schemas.microsoft.com/office/drawing/2014/main" id="{F5632C7F-80A4-DF59-2C6C-D64156819D95}"/>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93506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24" name="TextBox 23"/>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چرا کیفیت و مدیریت کیفیت مهم است؟">
            <a:extLst>
              <a:ext uri="{FF2B5EF4-FFF2-40B4-BE49-F238E27FC236}">
                <a16:creationId xmlns:a16="http://schemas.microsoft.com/office/drawing/2014/main" id="{FD9F9A16-86A8-DAF9-D81A-B7C77CE48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527" y="1235656"/>
            <a:ext cx="5168911" cy="2526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E7D0131-F333-7E22-EA2C-355A8975C521}"/>
              </a:ext>
            </a:extLst>
          </p:cNvPr>
          <p:cNvSpPr txBox="1"/>
          <p:nvPr/>
        </p:nvSpPr>
        <p:spPr>
          <a:xfrm>
            <a:off x="1986960" y="3932763"/>
            <a:ext cx="9213571" cy="646331"/>
          </a:xfrm>
          <a:prstGeom prst="rect">
            <a:avLst/>
          </a:prstGeom>
          <a:noFill/>
        </p:spPr>
        <p:txBody>
          <a:bodyPr wrap="square" rtlCol="1">
            <a:spAutoFit/>
          </a:bodyPr>
          <a:lstStyle/>
          <a:p>
            <a:pPr algn="ctr"/>
            <a:r>
              <a:rPr lang="fa-IR" sz="3600" dirty="0">
                <a:effectLst>
                  <a:outerShdw blurRad="38100" dist="38100" dir="2700000" algn="tl">
                    <a:srgbClr val="000000">
                      <a:alpha val="43137"/>
                    </a:srgbClr>
                  </a:outerShdw>
                </a:effectLst>
                <a:cs typeface="B Titr" panose="00000700000000000000" pitchFamily="2" charset="-78"/>
              </a:rPr>
              <a:t>نیاز به </a:t>
            </a:r>
            <a:r>
              <a:rPr lang="fa-IR" sz="3600" dirty="0">
                <a:solidFill>
                  <a:schemeClr val="accent5">
                    <a:lumMod val="50000"/>
                  </a:schemeClr>
                </a:solidFill>
                <a:effectLst>
                  <a:outerShdw blurRad="38100" dist="38100" dir="2700000" algn="tl">
                    <a:srgbClr val="000000">
                      <a:alpha val="43137"/>
                    </a:srgbClr>
                  </a:outerShdw>
                </a:effectLst>
                <a:cs typeface="B Titr" panose="00000700000000000000" pitchFamily="2" charset="-78"/>
              </a:rPr>
              <a:t>برنامه ریزی</a:t>
            </a:r>
            <a:r>
              <a:rPr lang="fa-IR" sz="3600" dirty="0">
                <a:effectLst>
                  <a:outerShdw blurRad="38100" dist="38100" dir="2700000" algn="tl">
                    <a:srgbClr val="000000">
                      <a:alpha val="43137"/>
                    </a:srgbClr>
                  </a:outerShdw>
                </a:effectLst>
                <a:cs typeface="B Titr" panose="00000700000000000000" pitchFamily="2" charset="-78"/>
              </a:rPr>
              <a:t>، </a:t>
            </a:r>
            <a:r>
              <a:rPr lang="fa-IR" sz="3600" dirty="0">
                <a:solidFill>
                  <a:schemeClr val="accent5">
                    <a:lumMod val="50000"/>
                  </a:schemeClr>
                </a:solidFill>
                <a:effectLst>
                  <a:outerShdw blurRad="38100" dist="38100" dir="2700000" algn="tl">
                    <a:srgbClr val="000000">
                      <a:alpha val="43137"/>
                    </a:srgbClr>
                  </a:outerShdw>
                </a:effectLst>
                <a:cs typeface="B Titr" panose="00000700000000000000" pitchFamily="2" charset="-78"/>
              </a:rPr>
              <a:t>هماهنگی</a:t>
            </a:r>
            <a:r>
              <a:rPr lang="fa-IR" sz="3600" dirty="0">
                <a:effectLst>
                  <a:outerShdw blurRad="38100" dist="38100" dir="2700000" algn="tl">
                    <a:srgbClr val="000000">
                      <a:alpha val="43137"/>
                    </a:srgbClr>
                  </a:outerShdw>
                </a:effectLst>
                <a:cs typeface="B Titr" panose="00000700000000000000" pitchFamily="2" charset="-78"/>
              </a:rPr>
              <a:t>، </a:t>
            </a:r>
            <a:r>
              <a:rPr lang="fa-IR" sz="3600" dirty="0">
                <a:solidFill>
                  <a:schemeClr val="accent5">
                    <a:lumMod val="50000"/>
                  </a:schemeClr>
                </a:solidFill>
                <a:effectLst>
                  <a:outerShdw blurRad="38100" dist="38100" dir="2700000" algn="tl">
                    <a:srgbClr val="000000">
                      <a:alpha val="43137"/>
                    </a:srgbClr>
                  </a:outerShdw>
                </a:effectLst>
                <a:cs typeface="B Titr" panose="00000700000000000000" pitchFamily="2" charset="-78"/>
              </a:rPr>
              <a:t>مراقبت</a:t>
            </a:r>
            <a:r>
              <a:rPr lang="fa-IR" sz="3600" dirty="0">
                <a:effectLst>
                  <a:outerShdw blurRad="38100" dist="38100" dir="2700000" algn="tl">
                    <a:srgbClr val="000000">
                      <a:alpha val="43137"/>
                    </a:srgbClr>
                  </a:outerShdw>
                </a:effectLst>
                <a:cs typeface="B Titr" panose="00000700000000000000" pitchFamily="2" charset="-78"/>
              </a:rPr>
              <a:t> و </a:t>
            </a:r>
            <a:r>
              <a:rPr lang="fa-IR" sz="3600" dirty="0">
                <a:solidFill>
                  <a:schemeClr val="accent5">
                    <a:lumMod val="50000"/>
                  </a:schemeClr>
                </a:solidFill>
                <a:effectLst>
                  <a:outerShdw blurRad="38100" dist="38100" dir="2700000" algn="tl">
                    <a:srgbClr val="000000">
                      <a:alpha val="43137"/>
                    </a:srgbClr>
                  </a:outerShdw>
                </a:effectLst>
                <a:cs typeface="B Titr" panose="00000700000000000000" pitchFamily="2" charset="-78"/>
              </a:rPr>
              <a:t>مداومت</a:t>
            </a:r>
            <a:r>
              <a:rPr lang="fa-IR" sz="3600" dirty="0">
                <a:effectLst>
                  <a:outerShdw blurRad="38100" dist="38100" dir="2700000" algn="tl">
                    <a:srgbClr val="000000">
                      <a:alpha val="43137"/>
                    </a:srgbClr>
                  </a:outerShdw>
                </a:effectLst>
                <a:cs typeface="B Titr" panose="00000700000000000000" pitchFamily="2" charset="-78"/>
              </a:rPr>
              <a:t> دارد</a:t>
            </a:r>
            <a:endParaRPr lang="fa-IR" sz="19900" dirty="0">
              <a:effectLst>
                <a:outerShdw blurRad="38100" dist="38100" dir="2700000" algn="tl">
                  <a:srgbClr val="000000">
                    <a:alpha val="43137"/>
                  </a:srgbClr>
                </a:outerShdw>
              </a:effectLst>
              <a:cs typeface="B Titr" panose="00000700000000000000" pitchFamily="2" charset="-78"/>
            </a:endParaRPr>
          </a:p>
        </p:txBody>
      </p:sp>
      <p:pic>
        <p:nvPicPr>
          <p:cNvPr id="3078" name="Picture 6" descr="گیاه و خاک در دست - گالری تصاویر نقش">
            <a:extLst>
              <a:ext uri="{FF2B5EF4-FFF2-40B4-BE49-F238E27FC236}">
                <a16:creationId xmlns:a16="http://schemas.microsoft.com/office/drawing/2014/main" id="{A894AE56-27E9-2085-1BC1-68F4927489E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484" b="4172"/>
          <a:stretch/>
        </p:blipFill>
        <p:spPr bwMode="auto">
          <a:xfrm>
            <a:off x="-9331" y="1459014"/>
            <a:ext cx="6603077" cy="516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01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20</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9D59B0-F96F-32D7-213D-14343F670615}"/>
              </a:ext>
            </a:extLst>
          </p:cNvPr>
          <p:cNvSpPr txBox="1"/>
          <p:nvPr/>
        </p:nvSpPr>
        <p:spPr>
          <a:xfrm>
            <a:off x="1185040" y="2305615"/>
            <a:ext cx="9803258" cy="2246769"/>
          </a:xfrm>
          <a:prstGeom prst="rect">
            <a:avLst/>
          </a:prstGeom>
          <a:noFill/>
        </p:spPr>
        <p:txBody>
          <a:bodyPr wrap="square" rtlCol="1">
            <a:spAutoFit/>
          </a:bodyPr>
          <a:lstStyle/>
          <a:p>
            <a:pPr algn="ctr"/>
            <a:r>
              <a:rPr lang="fa-IR" sz="2800" u="sng" dirty="0">
                <a:effectLst>
                  <a:outerShdw blurRad="38100" dist="38100" dir="2700000" algn="tl">
                    <a:srgbClr val="000000">
                      <a:alpha val="43137"/>
                    </a:srgbClr>
                  </a:outerShdw>
                </a:effectLst>
                <a:cs typeface="B Titr" panose="00000700000000000000" pitchFamily="2" charset="-78"/>
              </a:rPr>
              <a:t>گفتار سوم</a:t>
            </a:r>
          </a:p>
          <a:p>
            <a:pPr algn="ctr"/>
            <a:r>
              <a:rPr lang="fa-IR" sz="7200" dirty="0">
                <a:effectLst>
                  <a:outerShdw blurRad="38100" dist="38100" dir="2700000" algn="tl">
                    <a:srgbClr val="000000">
                      <a:alpha val="43137"/>
                    </a:srgbClr>
                  </a:outerShdw>
                </a:effectLst>
                <a:cs typeface="B Titr" panose="00000700000000000000" pitchFamily="2" charset="-78"/>
              </a:rPr>
              <a:t>مدیریت کیفیت جامع</a:t>
            </a:r>
          </a:p>
          <a:p>
            <a:pPr algn="ctr"/>
            <a:r>
              <a:rPr lang="fa-IR" sz="4000" dirty="0">
                <a:effectLst>
                  <a:outerShdw blurRad="38100" dist="38100" dir="2700000" algn="tl">
                    <a:srgbClr val="000000">
                      <a:alpha val="43137"/>
                    </a:srgbClr>
                  </a:outerShdw>
                </a:effectLst>
                <a:cs typeface="B Titr" panose="00000700000000000000" pitchFamily="2" charset="-78"/>
              </a:rPr>
              <a:t>(</a:t>
            </a:r>
            <a:r>
              <a:rPr lang="en-US" sz="4000" b="1" dirty="0">
                <a:effectLst>
                  <a:outerShdw blurRad="38100" dist="38100" dir="2700000" algn="tl">
                    <a:srgbClr val="000000">
                      <a:alpha val="43137"/>
                    </a:srgbClr>
                  </a:outerShdw>
                </a:effectLst>
                <a:cs typeface="B Titr" panose="00000700000000000000" pitchFamily="2" charset="-78"/>
              </a:rPr>
              <a:t>Total Quality Management</a:t>
            </a:r>
            <a:r>
              <a:rPr lang="fa-IR" sz="4000" dirty="0">
                <a:effectLst>
                  <a:outerShdw blurRad="38100" dist="38100" dir="2700000" algn="tl">
                    <a:srgbClr val="000000">
                      <a:alpha val="43137"/>
                    </a:srgbClr>
                  </a:outerShdw>
                </a:effectLst>
                <a:cs typeface="B Titr" panose="00000700000000000000" pitchFamily="2" charset="-78"/>
              </a:rPr>
              <a:t>)</a:t>
            </a:r>
            <a:r>
              <a:rPr lang="en-US" sz="4000" dirty="0">
                <a:effectLst>
                  <a:outerShdw blurRad="38100" dist="38100" dir="2700000" algn="tl">
                    <a:srgbClr val="000000">
                      <a:alpha val="43137"/>
                    </a:srgbClr>
                  </a:outerShdw>
                </a:effectLst>
                <a:cs typeface="B Titr" panose="00000700000000000000" pitchFamily="2" charset="-78"/>
              </a:rPr>
              <a:t> </a:t>
            </a:r>
            <a:r>
              <a:rPr lang="fa-IR" sz="4000" dirty="0">
                <a:effectLst>
                  <a:outerShdw blurRad="38100" dist="38100" dir="2700000" algn="tl">
                    <a:srgbClr val="000000">
                      <a:alpha val="43137"/>
                    </a:srgbClr>
                  </a:outerShdw>
                </a:effectLst>
                <a:cs typeface="B Titr" panose="00000700000000000000" pitchFamily="2" charset="-78"/>
              </a:rPr>
              <a:t>(</a:t>
            </a:r>
            <a:r>
              <a:rPr lang="en-US" sz="4000" b="1" dirty="0">
                <a:effectLst>
                  <a:outerShdw blurRad="38100" dist="38100" dir="2700000" algn="tl">
                    <a:srgbClr val="000000">
                      <a:alpha val="43137"/>
                    </a:srgbClr>
                  </a:outerShdw>
                </a:effectLst>
                <a:cs typeface="B Titr" panose="00000700000000000000" pitchFamily="2" charset="-78"/>
              </a:rPr>
              <a:t>TQM</a:t>
            </a:r>
            <a:r>
              <a:rPr lang="fa-IR" sz="4000" dirty="0">
                <a:effectLst>
                  <a:outerShdw blurRad="38100" dist="38100" dir="2700000" algn="tl">
                    <a:srgbClr val="000000">
                      <a:alpha val="43137"/>
                    </a:srgbClr>
                  </a:outerShdw>
                </a:effectLst>
                <a:cs typeface="B Titr" panose="00000700000000000000" pitchFamily="2" charset="-78"/>
              </a:rPr>
              <a:t>)</a:t>
            </a:r>
            <a:endParaRPr lang="fa-IR" sz="7200" dirty="0">
              <a:effectLst>
                <a:outerShdw blurRad="38100" dist="38100" dir="2700000" algn="tl">
                  <a:srgbClr val="000000">
                    <a:alpha val="43137"/>
                  </a:srgbClr>
                </a:outerShdw>
              </a:effectLst>
              <a:cs typeface="B Titr" panose="00000700000000000000" pitchFamily="2" charset="-78"/>
            </a:endParaRPr>
          </a:p>
        </p:txBody>
      </p:sp>
      <p:sp>
        <p:nvSpPr>
          <p:cNvPr id="6" name="TextBox 5">
            <a:extLst>
              <a:ext uri="{FF2B5EF4-FFF2-40B4-BE49-F238E27FC236}">
                <a16:creationId xmlns:a16="http://schemas.microsoft.com/office/drawing/2014/main" id="{8D8D57D9-F9F9-3A3E-297C-D17E0567F26C}"/>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4190859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21</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1E20043-EB02-50DF-2863-DC27EF55B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544" y="1088423"/>
            <a:ext cx="5553456" cy="5553456"/>
          </a:xfrm>
          <a:prstGeom prst="rect">
            <a:avLst/>
          </a:prstGeom>
        </p:spPr>
      </p:pic>
      <p:sp>
        <p:nvSpPr>
          <p:cNvPr id="7" name="TextBox 6">
            <a:extLst>
              <a:ext uri="{FF2B5EF4-FFF2-40B4-BE49-F238E27FC236}">
                <a16:creationId xmlns:a16="http://schemas.microsoft.com/office/drawing/2014/main" id="{19441948-0B3D-05B4-C3C2-E7CAA1AD2E8C}"/>
              </a:ext>
            </a:extLst>
          </p:cNvPr>
          <p:cNvSpPr txBox="1"/>
          <p:nvPr/>
        </p:nvSpPr>
        <p:spPr>
          <a:xfrm>
            <a:off x="850003" y="1972325"/>
            <a:ext cx="5595458" cy="3785652"/>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نگرشی که بر مبنای آن مدیریت سازمان با مشارکت تمامی کارکنان، مشتریان و تأمین‌کنندگان به بهبود مستمر کیفیت که منجر به جلب رضایت مشتری می‌شود، می‌پردازد</a:t>
            </a:r>
          </a:p>
        </p:txBody>
      </p:sp>
      <p:sp>
        <p:nvSpPr>
          <p:cNvPr id="5" name="TextBox 4">
            <a:extLst>
              <a:ext uri="{FF2B5EF4-FFF2-40B4-BE49-F238E27FC236}">
                <a16:creationId xmlns:a16="http://schemas.microsoft.com/office/drawing/2014/main" id="{DF2B6753-50EB-701A-E4F9-4401F3E46632}"/>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4039708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tal Quality Management (TQM): Principles &amp; Tools | SafetyCulture">
            <a:extLst>
              <a:ext uri="{FF2B5EF4-FFF2-40B4-BE49-F238E27FC236}">
                <a16:creationId xmlns:a16="http://schemas.microsoft.com/office/drawing/2014/main" id="{82BA4A2C-178D-5DDE-8DAD-6337D437DDFB}"/>
              </a:ext>
            </a:extLst>
          </p:cNvPr>
          <p:cNvPicPr>
            <a:picLocks noChangeAspect="1" noChangeArrowheads="1"/>
          </p:cNvPicPr>
          <p:nvPr/>
        </p:nvPicPr>
        <p:blipFill rotWithShape="1">
          <a:blip r:embed="rId2">
            <a:clrChange>
              <a:clrFrom>
                <a:srgbClr val="F3F7FB"/>
              </a:clrFrom>
              <a:clrTo>
                <a:srgbClr val="F3F7FB">
                  <a:alpha val="0"/>
                </a:srgbClr>
              </a:clrTo>
            </a:clrChange>
            <a:extLst>
              <a:ext uri="{28A0092B-C50C-407E-A947-70E740481C1C}">
                <a14:useLocalDpi xmlns:a14="http://schemas.microsoft.com/office/drawing/2010/main" val="0"/>
              </a:ext>
            </a:extLst>
          </a:blip>
          <a:srcRect b="7582"/>
          <a:stretch/>
        </p:blipFill>
        <p:spPr bwMode="auto">
          <a:xfrm>
            <a:off x="504807" y="1208851"/>
            <a:ext cx="5715000" cy="5281680"/>
          </a:xfrm>
          <a:prstGeom prst="rect">
            <a:avLst/>
          </a:prstGeom>
          <a:noFill/>
          <a:extLst>
            <a:ext uri="{909E8E84-426E-40DD-AFC4-6F175D3DCCD1}">
              <a14:hiddenFill xmlns:a14="http://schemas.microsoft.com/office/drawing/2010/main">
                <a:solidFill>
                  <a:srgbClr val="FFFFFF"/>
                </a:solidFill>
              </a14:hiddenFill>
            </a:ext>
          </a:extLst>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22</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233E86-0F91-16E8-3462-E09BC0D83005}"/>
              </a:ext>
            </a:extLst>
          </p:cNvPr>
          <p:cNvSpPr txBox="1"/>
          <p:nvPr/>
        </p:nvSpPr>
        <p:spPr>
          <a:xfrm>
            <a:off x="6086669" y="1864532"/>
            <a:ext cx="5595458" cy="3970318"/>
          </a:xfrm>
          <a:prstGeom prst="rect">
            <a:avLst/>
          </a:prstGeom>
          <a:noFill/>
        </p:spPr>
        <p:txBody>
          <a:bodyPr wrap="square">
            <a:spAutoFit/>
          </a:bodyPr>
          <a:lstStyle/>
          <a:p>
            <a:pPr algn="ctr" rtl="1"/>
            <a:r>
              <a:rPr lang="fa-IR" sz="28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مدیریت</a:t>
            </a:r>
          </a:p>
          <a:p>
            <a:pPr algn="ctr"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مدیران ارشد به طور کامل پایبند به اجرا هستند</a:t>
            </a:r>
          </a:p>
          <a:p>
            <a:pPr algn="ctr" rtl="1"/>
            <a:endParaRPr lang="fa-IR" sz="28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endParaRPr>
          </a:p>
          <a:p>
            <a:pPr algn="ctr" rtl="1"/>
            <a:r>
              <a:rPr lang="fa-IR" sz="28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کیفیت</a:t>
            </a:r>
          </a:p>
          <a:p>
            <a:pPr algn="ctr"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برآورد نمودن خواسته های مشتریان</a:t>
            </a:r>
          </a:p>
          <a:p>
            <a:pPr algn="ctr" rtl="1"/>
            <a:endParaRPr lang="fa-IR" sz="28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endParaRPr>
          </a:p>
          <a:p>
            <a:pPr algn="ctr" rtl="1"/>
            <a:r>
              <a:rPr lang="fa-IR" sz="28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جامع</a:t>
            </a:r>
          </a:p>
          <a:p>
            <a:pPr algn="ctr"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هر کس که با سازمان در ارتباط است، در فرآیند بهبود مستمر درگیر می شود</a:t>
            </a:r>
          </a:p>
        </p:txBody>
      </p:sp>
      <p:sp>
        <p:nvSpPr>
          <p:cNvPr id="6" name="TextBox 5">
            <a:extLst>
              <a:ext uri="{FF2B5EF4-FFF2-40B4-BE49-F238E27FC236}">
                <a16:creationId xmlns:a16="http://schemas.microsoft.com/office/drawing/2014/main" id="{54D15EDB-235B-815F-9581-FD00CB3175B2}"/>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304700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23</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otal Quality Management - GD Topic | Principles, Benefits, Pros &amp; Cons">
            <a:extLst>
              <a:ext uri="{FF2B5EF4-FFF2-40B4-BE49-F238E27FC236}">
                <a16:creationId xmlns:a16="http://schemas.microsoft.com/office/drawing/2014/main" id="{2D2F4735-5EEA-CEDC-267F-6790F081B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 y="1491777"/>
            <a:ext cx="6284976" cy="4713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2D8B00-1441-9110-95AF-C09470B311C7}"/>
              </a:ext>
            </a:extLst>
          </p:cNvPr>
          <p:cNvSpPr txBox="1"/>
          <p:nvPr/>
        </p:nvSpPr>
        <p:spPr>
          <a:xfrm>
            <a:off x="6086669" y="1804304"/>
            <a:ext cx="5595458" cy="4401205"/>
          </a:xfrm>
          <a:prstGeom prst="rect">
            <a:avLst/>
          </a:prstGeom>
          <a:noFill/>
        </p:spPr>
        <p:txBody>
          <a:bodyPr wrap="square">
            <a:spAutoFit/>
          </a:bodyPr>
          <a:lstStyle/>
          <a:p>
            <a:pPr algn="ctr" rtl="1"/>
            <a:r>
              <a:rPr lang="fa-IR" sz="28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اصول مدیریت کیفیت فراگیر (جامع)</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1. تمرکز روز مشتری</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2. مشارکت کارکنان</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3. فرآیندمحور (تمرکز بر عملیات و نتایج)</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4. سیستم یکپارچه</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5. درگیری و مشارکت مستمر</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6. تصمیم گیری مبتنی بر اطلاعات واقعی</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7. ارتباطات</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8. بازخورد</a:t>
            </a:r>
          </a:p>
          <a:p>
            <a:pPr algn="just" rtl="1"/>
            <a:r>
              <a:rPr lang="fa-IR" sz="2800"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9. پیشگیری به جای بازرسی</a:t>
            </a:r>
          </a:p>
        </p:txBody>
      </p:sp>
      <p:sp>
        <p:nvSpPr>
          <p:cNvPr id="6" name="TextBox 5">
            <a:extLst>
              <a:ext uri="{FF2B5EF4-FFF2-40B4-BE49-F238E27FC236}">
                <a16:creationId xmlns:a16="http://schemas.microsoft.com/office/drawing/2014/main" id="{9420909C-6289-0A19-06A1-D830EAF8054C}"/>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986817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24</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8D7E8D-5A8A-FA69-654F-C49A71110C37}"/>
              </a:ext>
            </a:extLst>
          </p:cNvPr>
          <p:cNvSpPr txBox="1"/>
          <p:nvPr/>
        </p:nvSpPr>
        <p:spPr>
          <a:xfrm>
            <a:off x="1185040" y="2305615"/>
            <a:ext cx="9803258" cy="2739211"/>
          </a:xfrm>
          <a:prstGeom prst="rect">
            <a:avLst/>
          </a:prstGeom>
          <a:noFill/>
        </p:spPr>
        <p:txBody>
          <a:bodyPr wrap="square" rtlCol="1">
            <a:spAutoFit/>
          </a:bodyPr>
          <a:lstStyle/>
          <a:p>
            <a:pPr algn="ctr"/>
            <a:r>
              <a:rPr lang="fa-IR" sz="2800" u="sng" dirty="0">
                <a:effectLst>
                  <a:outerShdw blurRad="38100" dist="38100" dir="2700000" algn="tl">
                    <a:srgbClr val="000000">
                      <a:alpha val="43137"/>
                    </a:srgbClr>
                  </a:outerShdw>
                </a:effectLst>
                <a:cs typeface="B Titr" panose="00000700000000000000" pitchFamily="2" charset="-78"/>
              </a:rPr>
              <a:t>گفتار چهارم</a:t>
            </a:r>
          </a:p>
          <a:p>
            <a:pPr algn="ctr"/>
            <a:r>
              <a:rPr lang="fa-IR" sz="7200" dirty="0">
                <a:effectLst>
                  <a:outerShdw blurRad="38100" dist="38100" dir="2700000" algn="tl">
                    <a:srgbClr val="000000">
                      <a:alpha val="43137"/>
                    </a:srgbClr>
                  </a:outerShdw>
                </a:effectLst>
                <a:cs typeface="B Titr" panose="00000700000000000000" pitchFamily="2" charset="-78"/>
              </a:rPr>
              <a:t>معرفی استانداردهای</a:t>
            </a:r>
          </a:p>
          <a:p>
            <a:pPr algn="ctr"/>
            <a:r>
              <a:rPr lang="fa-IR" sz="7200" dirty="0">
                <a:effectLst>
                  <a:outerShdw blurRad="38100" dist="38100" dir="2700000" algn="tl">
                    <a:srgbClr val="000000">
                      <a:alpha val="43137"/>
                    </a:srgbClr>
                  </a:outerShdw>
                </a:effectLst>
                <a:cs typeface="B Titr" panose="00000700000000000000" pitchFamily="2" charset="-78"/>
              </a:rPr>
              <a:t>مدیریت کیفیت آموزش</a:t>
            </a:r>
          </a:p>
        </p:txBody>
      </p:sp>
      <p:sp>
        <p:nvSpPr>
          <p:cNvPr id="6" name="TextBox 5">
            <a:extLst>
              <a:ext uri="{FF2B5EF4-FFF2-40B4-BE49-F238E27FC236}">
                <a16:creationId xmlns:a16="http://schemas.microsoft.com/office/drawing/2014/main" id="{5EBB74C2-0171-E10E-278D-4A27C1C72555}"/>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961044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C133E2-8F03-0B93-5617-2FF35502F4EC}"/>
              </a:ext>
            </a:extLst>
          </p:cNvPr>
          <p:cNvPicPr>
            <a:picLocks noChangeAspect="1"/>
          </p:cNvPicPr>
          <p:nvPr/>
        </p:nvPicPr>
        <p:blipFill rotWithShape="1">
          <a:blip r:embed="rId2"/>
          <a:srcRect l="5104" t="6990" r="10760" b="42795"/>
          <a:stretch/>
        </p:blipFill>
        <p:spPr>
          <a:xfrm>
            <a:off x="-9330" y="1065316"/>
            <a:ext cx="9144000" cy="3069793"/>
          </a:xfrm>
          <a:prstGeom prst="rect">
            <a:avLst/>
          </a:prstGeom>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25</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E0F920-FA52-90AF-AF2A-BF76E693E8F9}"/>
              </a:ext>
            </a:extLst>
          </p:cNvPr>
          <p:cNvSpPr txBox="1"/>
          <p:nvPr/>
        </p:nvSpPr>
        <p:spPr>
          <a:xfrm>
            <a:off x="341515" y="5046203"/>
            <a:ext cx="11508970" cy="954107"/>
          </a:xfrm>
          <a:prstGeom prst="rect">
            <a:avLst/>
          </a:prstGeom>
          <a:noFill/>
        </p:spPr>
        <p:txBody>
          <a:bodyPr wrap="square">
            <a:spAutoFit/>
          </a:bodyPr>
          <a:lstStyle/>
          <a:p>
            <a:pPr algn="just"/>
            <a:r>
              <a:rPr lang="fa-IR" sz="2800" dirty="0">
                <a:effectLst/>
                <a:latin typeface="Times New Roman" panose="02020603050405020304" pitchFamily="18" charset="0"/>
                <a:ea typeface="Calibri" panose="020F0502020204030204" pitchFamily="34" charset="0"/>
                <a:cs typeface="B Lotus" panose="00000400000000000000" pitchFamily="2" charset="-78"/>
              </a:rPr>
              <a:t>این استاندارد در کلیه سازمان‌های ارائه‌دهنده خدمات آموزشی و کلیه سطوح شامل شرکت‌ها و مؤسسات آموزشی، مراکز آموزش عالی، دانشگاه‌ها و سایر مراکز ارائه‌دهنده خدمات آموزشی کاربرد دارد.</a:t>
            </a:r>
            <a:endParaRPr lang="en-US" sz="2800" dirty="0"/>
          </a:p>
        </p:txBody>
      </p:sp>
      <p:sp>
        <p:nvSpPr>
          <p:cNvPr id="5" name="TextBox 4">
            <a:extLst>
              <a:ext uri="{FF2B5EF4-FFF2-40B4-BE49-F238E27FC236}">
                <a16:creationId xmlns:a16="http://schemas.microsoft.com/office/drawing/2014/main" id="{A8EB51E2-4EF9-25E1-4708-8A6462FC12B7}"/>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848730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8CFBE5-E51E-EC07-5BF4-1E1A47FCD1BA}"/>
              </a:ext>
            </a:extLst>
          </p:cNvPr>
          <p:cNvPicPr>
            <a:picLocks noChangeAspect="1"/>
          </p:cNvPicPr>
          <p:nvPr/>
        </p:nvPicPr>
        <p:blipFill rotWithShape="1">
          <a:blip r:embed="rId2"/>
          <a:srcRect l="5343" t="6990" r="11156" b="38305"/>
          <a:stretch/>
        </p:blipFill>
        <p:spPr>
          <a:xfrm>
            <a:off x="-1" y="1068582"/>
            <a:ext cx="9144000" cy="3369725"/>
          </a:xfrm>
          <a:prstGeom prst="rect">
            <a:avLst/>
          </a:prstGeom>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26</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8C7F07-19AF-6C4D-332D-D3F0817447DC}"/>
              </a:ext>
            </a:extLst>
          </p:cNvPr>
          <p:cNvSpPr txBox="1"/>
          <p:nvPr/>
        </p:nvSpPr>
        <p:spPr>
          <a:xfrm>
            <a:off x="332184" y="4733068"/>
            <a:ext cx="11508970" cy="1815882"/>
          </a:xfrm>
          <a:prstGeom prst="rect">
            <a:avLst/>
          </a:prstGeom>
          <a:noFill/>
        </p:spPr>
        <p:txBody>
          <a:bodyPr wrap="square">
            <a:spAutoFit/>
          </a:bodyPr>
          <a:lstStyle/>
          <a:p>
            <a:pPr algn="just" rtl="1"/>
            <a:r>
              <a:rPr lang="fa-IR" sz="2800" dirty="0">
                <a:effectLst/>
                <a:latin typeface="Times New Roman" panose="02020603050405020304" pitchFamily="18" charset="0"/>
                <a:ea typeface="Calibri" panose="020F0502020204030204" pitchFamily="34" charset="0"/>
                <a:cs typeface="B Lotus" panose="00000400000000000000" pitchFamily="2" charset="-78"/>
              </a:rPr>
              <a:t>تمامی سازمان‌ها و شرکت‌هایی که اقدام به ارائه خدمات و تولیدات به مشتریان می‌نمایند، می‌توانند با بهره‌گیری از این استاندارد ضمن نیازسنجی اقدام به آموزش پرسنل خود نموده و سپس با استفاده از راهنمایی‌های کامل و جامع این استاندارد، اقدام به اندازه‌گیری میزان اثربخشی فرایندهای آموزشی سازمان نمایند.</a:t>
            </a:r>
            <a:endParaRPr lang="en-US" sz="2800" dirty="0">
              <a:effectLst/>
              <a:latin typeface="Times New Roman" panose="02020603050405020304" pitchFamily="18" charset="0"/>
              <a:ea typeface="Calibri" panose="020F0502020204030204" pitchFamily="34" charset="0"/>
              <a:cs typeface="B Lotus" panose="00000400000000000000" pitchFamily="2" charset="-78"/>
            </a:endParaRPr>
          </a:p>
        </p:txBody>
      </p:sp>
      <p:sp>
        <p:nvSpPr>
          <p:cNvPr id="5" name="TextBox 4">
            <a:extLst>
              <a:ext uri="{FF2B5EF4-FFF2-40B4-BE49-F238E27FC236}">
                <a16:creationId xmlns:a16="http://schemas.microsoft.com/office/drawing/2014/main" id="{E51C1534-3E23-1D0E-F431-B93174DDEDEE}"/>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084103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D39E45-C5E3-E806-064D-948F0B0FA64B}"/>
              </a:ext>
            </a:extLst>
          </p:cNvPr>
          <p:cNvPicPr>
            <a:picLocks noChangeAspect="1"/>
          </p:cNvPicPr>
          <p:nvPr/>
        </p:nvPicPr>
        <p:blipFill rotWithShape="1">
          <a:blip r:embed="rId2"/>
          <a:srcRect l="5621" t="10852" r="11099" b="12195"/>
          <a:stretch/>
        </p:blipFill>
        <p:spPr>
          <a:xfrm>
            <a:off x="0" y="1069406"/>
            <a:ext cx="9144000" cy="4423464"/>
          </a:xfrm>
          <a:prstGeom prst="rect">
            <a:avLst/>
          </a:prstGeom>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27</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A2F590-81E9-6091-10EE-8E5FD9E43C1D}"/>
              </a:ext>
            </a:extLst>
          </p:cNvPr>
          <p:cNvSpPr txBox="1"/>
          <p:nvPr/>
        </p:nvSpPr>
        <p:spPr>
          <a:xfrm>
            <a:off x="341515" y="5572138"/>
            <a:ext cx="11508970" cy="954107"/>
          </a:xfrm>
          <a:prstGeom prst="rect">
            <a:avLst/>
          </a:prstGeom>
          <a:noFill/>
        </p:spPr>
        <p:txBody>
          <a:bodyPr wrap="square">
            <a:spAutoFit/>
          </a:bodyPr>
          <a:lstStyle/>
          <a:p>
            <a:pPr algn="just"/>
            <a:r>
              <a:rPr lang="fa-IR" sz="2800" dirty="0">
                <a:effectLst/>
                <a:latin typeface="Times New Roman" panose="02020603050405020304" pitchFamily="18" charset="0"/>
                <a:ea typeface="Calibri" panose="020F0502020204030204" pitchFamily="34" charset="0"/>
                <a:cs typeface="B Lotus" panose="00000400000000000000" pitchFamily="2" charset="-78"/>
              </a:rPr>
              <a:t>این استاندارد مربوط به مؤسسات آموزشی غیررسمی مانند موسسات زبان خارجی، آموزشگاه‌های </a:t>
            </a:r>
            <a:r>
              <a:rPr lang="en-US" sz="2000" dirty="0">
                <a:effectLst/>
                <a:latin typeface="Times New Roman" panose="02020603050405020304" pitchFamily="18" charset="0"/>
                <a:ea typeface="Calibri" panose="020F0502020204030204" pitchFamily="34" charset="0"/>
                <a:cs typeface="B Lotus" panose="00000400000000000000" pitchFamily="2" charset="-78"/>
              </a:rPr>
              <a:t>IT</a:t>
            </a:r>
            <a:r>
              <a:rPr lang="fa-IR" sz="2800" dirty="0">
                <a:effectLst/>
                <a:latin typeface="Times New Roman" panose="02020603050405020304" pitchFamily="18" charset="0"/>
                <a:ea typeface="Calibri" panose="020F0502020204030204" pitchFamily="34" charset="0"/>
                <a:cs typeface="B Lotus" panose="00000400000000000000" pitchFamily="2" charset="-78"/>
              </a:rPr>
              <a:t>، سایر موسسات آموزشی و آموزشگاه‌های مهارتی، کالج‌های خصوصی، هنرهای رزمی و ... است.</a:t>
            </a:r>
            <a:endParaRPr lang="en-US" sz="2800" dirty="0"/>
          </a:p>
        </p:txBody>
      </p:sp>
      <p:sp>
        <p:nvSpPr>
          <p:cNvPr id="5" name="TextBox 4">
            <a:extLst>
              <a:ext uri="{FF2B5EF4-FFF2-40B4-BE49-F238E27FC236}">
                <a16:creationId xmlns:a16="http://schemas.microsoft.com/office/drawing/2014/main" id="{4AB3675C-8D33-12CB-236E-644FE6CB198E}"/>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376207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55AB8D-1FAF-1252-A4B1-128FC9712BF2}"/>
              </a:ext>
            </a:extLst>
          </p:cNvPr>
          <p:cNvPicPr>
            <a:picLocks noChangeAspect="1"/>
          </p:cNvPicPr>
          <p:nvPr/>
        </p:nvPicPr>
        <p:blipFill rotWithShape="1">
          <a:blip r:embed="rId2"/>
          <a:srcRect l="5444" t="6990" r="10820" b="24885"/>
          <a:stretch/>
        </p:blipFill>
        <p:spPr>
          <a:xfrm>
            <a:off x="0" y="1061504"/>
            <a:ext cx="9144000" cy="4184570"/>
          </a:xfrm>
          <a:prstGeom prst="rect">
            <a:avLst/>
          </a:prstGeom>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28</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5F58979-C3E1-1F69-F635-052CE8E38C72}"/>
              </a:ext>
            </a:extLst>
          </p:cNvPr>
          <p:cNvSpPr txBox="1"/>
          <p:nvPr/>
        </p:nvSpPr>
        <p:spPr>
          <a:xfrm>
            <a:off x="341515" y="5360762"/>
            <a:ext cx="11508970" cy="1200329"/>
          </a:xfrm>
          <a:prstGeom prst="rect">
            <a:avLst/>
          </a:prstGeom>
          <a:noFill/>
        </p:spPr>
        <p:txBody>
          <a:bodyPr wrap="square">
            <a:spAutoFit/>
          </a:bodyPr>
          <a:lstStyle/>
          <a:p>
            <a:pPr algn="just" rtl="1"/>
            <a:r>
              <a:rPr lang="fa-IR" sz="2400" dirty="0">
                <a:effectLst/>
                <a:latin typeface="Times New Roman" panose="02020603050405020304" pitchFamily="18" charset="0"/>
                <a:ea typeface="Calibri" panose="020F0502020204030204" pitchFamily="34" charset="0"/>
                <a:cs typeface="B Lotus" panose="00000400000000000000" pitchFamily="2" charset="-78"/>
              </a:rPr>
              <a:t>هدف این استاندارد مدارس، کالج‌ها و دانشگاه‌هایی که خدمات یادگیری را به‌عنوان بخشی از یک سیستم آموزشی رسمی ارائه می‌کنند، نیست و فقط می‌تواند به‌عنوان ابزاری برای تأمل و خودارزیابی برای آنها مفید باشد. این سند چارچوب کلی مرجع برای خدمات آموزشی با کیفیت خارج از آموزش رسمی ارائه می‌کند.</a:t>
            </a:r>
            <a:endParaRPr lang="en-US" sz="2400" dirty="0">
              <a:effectLst/>
              <a:latin typeface="Times New Roman" panose="02020603050405020304" pitchFamily="18" charset="0"/>
              <a:ea typeface="Calibri" panose="020F0502020204030204" pitchFamily="34" charset="0"/>
              <a:cs typeface="B Lotus" panose="00000400000000000000" pitchFamily="2" charset="-78"/>
            </a:endParaRPr>
          </a:p>
        </p:txBody>
      </p:sp>
      <p:sp>
        <p:nvSpPr>
          <p:cNvPr id="5" name="TextBox 4">
            <a:extLst>
              <a:ext uri="{FF2B5EF4-FFF2-40B4-BE49-F238E27FC236}">
                <a16:creationId xmlns:a16="http://schemas.microsoft.com/office/drawing/2014/main" id="{18CA3666-A5D5-5A6D-6531-8DE95BBCE083}"/>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3836814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B8B01A-ADAD-A7C2-3592-C7F1418F00F5}"/>
              </a:ext>
            </a:extLst>
          </p:cNvPr>
          <p:cNvPicPr>
            <a:picLocks noChangeAspect="1"/>
          </p:cNvPicPr>
          <p:nvPr/>
        </p:nvPicPr>
        <p:blipFill rotWithShape="1">
          <a:blip r:embed="rId2"/>
          <a:srcRect l="5386" t="6990" r="10550" b="42600"/>
          <a:stretch/>
        </p:blipFill>
        <p:spPr>
          <a:xfrm>
            <a:off x="-9331" y="1065316"/>
            <a:ext cx="9144000" cy="3084378"/>
          </a:xfrm>
          <a:prstGeom prst="rect">
            <a:avLst/>
          </a:prstGeom>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29</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2E031C-304A-AAAE-4499-B76958FF210E}"/>
              </a:ext>
            </a:extLst>
          </p:cNvPr>
          <p:cNvSpPr txBox="1"/>
          <p:nvPr/>
        </p:nvSpPr>
        <p:spPr>
          <a:xfrm>
            <a:off x="332184" y="4248088"/>
            <a:ext cx="11508970" cy="2308324"/>
          </a:xfrm>
          <a:prstGeom prst="rect">
            <a:avLst/>
          </a:prstGeom>
          <a:noFill/>
        </p:spPr>
        <p:txBody>
          <a:bodyPr wrap="square">
            <a:spAutoFit/>
          </a:bodyPr>
          <a:lstStyle/>
          <a:p>
            <a:pPr algn="just" rtl="1"/>
            <a:r>
              <a:rPr lang="fa-IR" sz="2400" dirty="0">
                <a:effectLst/>
                <a:latin typeface="Times New Roman" panose="02020603050405020304" pitchFamily="18" charset="0"/>
                <a:ea typeface="Calibri" panose="020F0502020204030204" pitchFamily="34" charset="0"/>
                <a:cs typeface="B Lotus" panose="00000400000000000000" pitchFamily="2" charset="-78"/>
              </a:rPr>
              <a:t>امروزه سازمان‌های آموزشی در راستای بهبود مستمر در ارائه خدمات، نیاز مبرم به شناسایی سطح پاسخگویی خود به الزامات فراگیران و سایر مشتریان دارند. این استاندارد بر تعامل بین سازمان آموزشی، فراگیران و سایر مشتریان متمرکز است. در این راستا، ارتباط سنتی مشتری ـ تأمین‌کننده در سازمان‌های آموزشی به همکاری مشارکتی میان این سازمان‌ها و فراگیران تبدیل شده است. صنعت آموزش با بسیاری از صنایع متفاوت است چرا که فرآیند آموزشی موفق، ممکن است احتمال موفقیت فراگیران را افزایش دهد اما چنین نتیجه‌ای را تضمین نمی‌کند. این استاندارد راهنمایی برای ارائه خدمات با کیفیت بالا در فضای پرچالش جدید مختص سازمان‌های آموزشی می‌باشد.</a:t>
            </a:r>
            <a:endParaRPr lang="en-US" sz="2400" dirty="0"/>
          </a:p>
        </p:txBody>
      </p:sp>
      <p:sp>
        <p:nvSpPr>
          <p:cNvPr id="5" name="TextBox 4">
            <a:extLst>
              <a:ext uri="{FF2B5EF4-FFF2-40B4-BE49-F238E27FC236}">
                <a16:creationId xmlns:a16="http://schemas.microsoft.com/office/drawing/2014/main" id="{83BBCF11-771D-B877-280F-1751D0DC78E8}"/>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961525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3</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D18863-10BD-9283-1042-965144BF82F1}"/>
              </a:ext>
            </a:extLst>
          </p:cNvPr>
          <p:cNvSpPr txBox="1"/>
          <p:nvPr/>
        </p:nvSpPr>
        <p:spPr>
          <a:xfrm>
            <a:off x="1185040" y="2305615"/>
            <a:ext cx="9803258" cy="2246769"/>
          </a:xfrm>
          <a:prstGeom prst="rect">
            <a:avLst/>
          </a:prstGeom>
          <a:noFill/>
        </p:spPr>
        <p:txBody>
          <a:bodyPr wrap="square" rtlCol="1">
            <a:spAutoFit/>
          </a:bodyPr>
          <a:lstStyle/>
          <a:p>
            <a:pPr algn="ctr"/>
            <a:r>
              <a:rPr lang="fa-IR" sz="2800" u="sng" dirty="0">
                <a:effectLst>
                  <a:outerShdw blurRad="38100" dist="38100" dir="2700000" algn="tl">
                    <a:srgbClr val="000000">
                      <a:alpha val="43137"/>
                    </a:srgbClr>
                  </a:outerShdw>
                </a:effectLst>
                <a:cs typeface="B Titr" panose="00000700000000000000" pitchFamily="2" charset="-78"/>
              </a:rPr>
              <a:t>گفتار اول</a:t>
            </a:r>
          </a:p>
          <a:p>
            <a:pPr algn="ctr"/>
            <a:r>
              <a:rPr lang="fa-IR" sz="7200" dirty="0">
                <a:effectLst>
                  <a:outerShdw blurRad="38100" dist="38100" dir="2700000" algn="tl">
                    <a:srgbClr val="000000">
                      <a:alpha val="43137"/>
                    </a:srgbClr>
                  </a:outerShdw>
                </a:effectLst>
                <a:cs typeface="B Titr" panose="00000700000000000000" pitchFamily="2" charset="-78"/>
              </a:rPr>
              <a:t>کیفیت</a:t>
            </a:r>
          </a:p>
          <a:p>
            <a:pPr algn="ctr"/>
            <a:r>
              <a:rPr lang="fa-IR" sz="4000" dirty="0">
                <a:effectLst>
                  <a:outerShdw blurRad="38100" dist="38100" dir="2700000" algn="tl">
                    <a:srgbClr val="000000">
                      <a:alpha val="43137"/>
                    </a:srgbClr>
                  </a:outerShdw>
                </a:effectLst>
                <a:cs typeface="B Titr" panose="00000700000000000000" pitchFamily="2" charset="-78"/>
              </a:rPr>
              <a:t>(</a:t>
            </a:r>
            <a:r>
              <a:rPr lang="en-US" sz="4000" b="1" dirty="0">
                <a:effectLst>
                  <a:outerShdw blurRad="38100" dist="38100" dir="2700000" algn="tl">
                    <a:srgbClr val="000000">
                      <a:alpha val="43137"/>
                    </a:srgbClr>
                  </a:outerShdw>
                </a:effectLst>
                <a:cs typeface="B Titr" panose="00000700000000000000" pitchFamily="2" charset="-78"/>
              </a:rPr>
              <a:t>Quality</a:t>
            </a:r>
            <a:r>
              <a:rPr lang="fa-IR" sz="4000" dirty="0">
                <a:effectLst>
                  <a:outerShdw blurRad="38100" dist="38100" dir="2700000" algn="tl">
                    <a:srgbClr val="000000">
                      <a:alpha val="43137"/>
                    </a:srgbClr>
                  </a:outerShdw>
                </a:effectLst>
                <a:cs typeface="B Titr" panose="00000700000000000000" pitchFamily="2" charset="-78"/>
              </a:rPr>
              <a:t>)</a:t>
            </a:r>
            <a:endParaRPr lang="fa-IR" sz="7200" dirty="0">
              <a:effectLst>
                <a:outerShdw blurRad="38100" dist="38100" dir="2700000" algn="tl">
                  <a:srgbClr val="000000">
                    <a:alpha val="43137"/>
                  </a:srgbClr>
                </a:outerShdw>
              </a:effectLst>
              <a:cs typeface="B Titr" panose="00000700000000000000" pitchFamily="2" charset="-78"/>
            </a:endParaRPr>
          </a:p>
        </p:txBody>
      </p:sp>
      <p:sp>
        <p:nvSpPr>
          <p:cNvPr id="6" name="TextBox 5">
            <a:extLst>
              <a:ext uri="{FF2B5EF4-FFF2-40B4-BE49-F238E27FC236}">
                <a16:creationId xmlns:a16="http://schemas.microsoft.com/office/drawing/2014/main" id="{398AA113-0F1F-DE1D-BE44-435863422CAE}"/>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493669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356211-FB2E-406C-B9C2-E100EA88E429}"/>
              </a:ext>
            </a:extLst>
          </p:cNvPr>
          <p:cNvGrpSpPr/>
          <p:nvPr/>
        </p:nvGrpSpPr>
        <p:grpSpPr>
          <a:xfrm>
            <a:off x="0" y="2"/>
            <a:ext cx="7987261" cy="6857998"/>
            <a:chOff x="1" y="2"/>
            <a:chExt cx="7987261" cy="6857998"/>
          </a:xfrm>
          <a:effectLst>
            <a:outerShdw blurRad="63500" sx="102000" sy="102000" algn="ctr" rotWithShape="0">
              <a:prstClr val="black">
                <a:alpha val="40000"/>
              </a:prstClr>
            </a:outerShdw>
          </a:effectLst>
        </p:grpSpPr>
        <p:sp>
          <p:nvSpPr>
            <p:cNvPr id="5" name="Freeform: Shape 11">
              <a:extLst>
                <a:ext uri="{FF2B5EF4-FFF2-40B4-BE49-F238E27FC236}">
                  <a16:creationId xmlns:a16="http://schemas.microsoft.com/office/drawing/2014/main" id="{F8694FEC-2EE3-4BB6-B540-5FE23EC78509}"/>
                </a:ext>
              </a:extLst>
            </p:cNvPr>
            <p:cNvSpPr/>
            <p:nvPr/>
          </p:nvSpPr>
          <p:spPr>
            <a:xfrm>
              <a:off x="1" y="2"/>
              <a:ext cx="7987261" cy="6857998"/>
            </a:xfrm>
            <a:custGeom>
              <a:avLst/>
              <a:gdLst>
                <a:gd name="connsiteX0" fmla="*/ 9121 w 7987261"/>
                <a:gd name="connsiteY0" fmla="*/ 0 h 6857998"/>
                <a:gd name="connsiteX1" fmla="*/ 5327881 w 7987261"/>
                <a:gd name="connsiteY1" fmla="*/ 0 h 6857998"/>
                <a:gd name="connsiteX2" fmla="*/ 7987261 w 7987261"/>
                <a:gd name="connsiteY2" fmla="*/ 5345132 h 6857998"/>
                <a:gd name="connsiteX3" fmla="*/ 7234560 w 7987261"/>
                <a:gd name="connsiteY3" fmla="*/ 6857998 h 6857998"/>
                <a:gd name="connsiteX4" fmla="*/ 0 w 7987261"/>
                <a:gd name="connsiteY4" fmla="*/ 6857998 h 6857998"/>
                <a:gd name="connsiteX5" fmla="*/ 0 w 7987261"/>
                <a:gd name="connsiteY5" fmla="*/ 1833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7261" h="6857998">
                  <a:moveTo>
                    <a:pt x="9121" y="0"/>
                  </a:moveTo>
                  <a:lnTo>
                    <a:pt x="5327881" y="0"/>
                  </a:lnTo>
                  <a:lnTo>
                    <a:pt x="7987261" y="5345132"/>
                  </a:lnTo>
                  <a:lnTo>
                    <a:pt x="7234560" y="6857998"/>
                  </a:lnTo>
                  <a:lnTo>
                    <a:pt x="0" y="6857998"/>
                  </a:lnTo>
                  <a:lnTo>
                    <a:pt x="0" y="18333"/>
                  </a:lnTo>
                  <a:close/>
                </a:path>
              </a:pathLst>
            </a:custGeom>
            <a:noFill/>
            <a:ln w="25400">
              <a:solidFill>
                <a:srgbClr val="DCB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10">
              <a:extLst>
                <a:ext uri="{FF2B5EF4-FFF2-40B4-BE49-F238E27FC236}">
                  <a16:creationId xmlns:a16="http://schemas.microsoft.com/office/drawing/2014/main" id="{CFD84E49-E48C-4338-B9D4-A6038952E0A8}"/>
                </a:ext>
              </a:extLst>
            </p:cNvPr>
            <p:cNvSpPr/>
            <p:nvPr/>
          </p:nvSpPr>
          <p:spPr>
            <a:xfrm>
              <a:off x="1" y="1034514"/>
              <a:ext cx="6957841" cy="5823486"/>
            </a:xfrm>
            <a:custGeom>
              <a:avLst/>
              <a:gdLst>
                <a:gd name="connsiteX0" fmla="*/ 523821 w 6957841"/>
                <a:gd name="connsiteY0" fmla="*/ 0 h 5823486"/>
                <a:gd name="connsiteX1" fmla="*/ 4813168 w 6957841"/>
                <a:gd name="connsiteY1" fmla="*/ 0 h 5823486"/>
                <a:gd name="connsiteX2" fmla="*/ 6957841 w 6957841"/>
                <a:gd name="connsiteY2" fmla="*/ 4310620 h 5823486"/>
                <a:gd name="connsiteX3" fmla="*/ 6205141 w 6957841"/>
                <a:gd name="connsiteY3" fmla="*/ 5823486 h 5823486"/>
                <a:gd name="connsiteX4" fmla="*/ 0 w 6957841"/>
                <a:gd name="connsiteY4" fmla="*/ 5823486 h 5823486"/>
                <a:gd name="connsiteX5" fmla="*/ 0 w 6957841"/>
                <a:gd name="connsiteY5" fmla="*/ 1052838 h 582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57841" h="5823486">
                  <a:moveTo>
                    <a:pt x="523821" y="0"/>
                  </a:moveTo>
                  <a:lnTo>
                    <a:pt x="4813168" y="0"/>
                  </a:lnTo>
                  <a:lnTo>
                    <a:pt x="6957841" y="4310620"/>
                  </a:lnTo>
                  <a:lnTo>
                    <a:pt x="6205141" y="5823486"/>
                  </a:lnTo>
                  <a:lnTo>
                    <a:pt x="0" y="5823486"/>
                  </a:lnTo>
                  <a:lnTo>
                    <a:pt x="0" y="1052838"/>
                  </a:lnTo>
                  <a:close/>
                </a:path>
              </a:pathLst>
            </a:cu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Placeholder 3"/>
          <p:cNvPicPr>
            <a:picLocks noChangeAspect="1"/>
          </p:cNvPicPr>
          <p:nvPr/>
        </p:nvPicPr>
        <p:blipFill>
          <a:blip r:embed="rId2" cstate="print">
            <a:extLst>
              <a:ext uri="{28A0092B-C50C-407E-A947-70E740481C1C}">
                <a14:useLocalDpi xmlns:a14="http://schemas.microsoft.com/office/drawing/2010/main" val="0"/>
              </a:ext>
            </a:extLst>
          </a:blip>
          <a:srcRect t="8287" b="8287"/>
          <a:stretch>
            <a:fillRect/>
          </a:stretch>
        </p:blipFill>
        <p:spPr>
          <a:xfrm>
            <a:off x="3599643" y="0"/>
            <a:ext cx="8592357" cy="4452942"/>
          </a:xfrm>
          <a:custGeom>
            <a:avLst/>
            <a:gdLst>
              <a:gd name="connsiteX0" fmla="*/ 8742447 w 10323994"/>
              <a:gd name="connsiteY0" fmla="*/ 3243740 h 5350353"/>
              <a:gd name="connsiteX1" fmla="*/ 9797341 w 10323994"/>
              <a:gd name="connsiteY1" fmla="*/ 3243740 h 5350353"/>
              <a:gd name="connsiteX2" fmla="*/ 10323994 w 10323994"/>
              <a:gd name="connsiteY2" fmla="*/ 4297047 h 5350353"/>
              <a:gd name="connsiteX3" fmla="*/ 9797341 w 10323994"/>
              <a:gd name="connsiteY3" fmla="*/ 5350353 h 5350353"/>
              <a:gd name="connsiteX4" fmla="*/ 8742447 w 10323994"/>
              <a:gd name="connsiteY4" fmla="*/ 5350353 h 5350353"/>
              <a:gd name="connsiteX5" fmla="*/ 8215794 w 10323994"/>
              <a:gd name="connsiteY5" fmla="*/ 4297047 h 5350353"/>
              <a:gd name="connsiteX6" fmla="*/ 5462755 w 10323994"/>
              <a:gd name="connsiteY6" fmla="*/ 3243740 h 5350353"/>
              <a:gd name="connsiteX7" fmla="*/ 6517649 w 10323994"/>
              <a:gd name="connsiteY7" fmla="*/ 3243740 h 5350353"/>
              <a:gd name="connsiteX8" fmla="*/ 7044302 w 10323994"/>
              <a:gd name="connsiteY8" fmla="*/ 4297047 h 5350353"/>
              <a:gd name="connsiteX9" fmla="*/ 6517649 w 10323994"/>
              <a:gd name="connsiteY9" fmla="*/ 5350353 h 5350353"/>
              <a:gd name="connsiteX10" fmla="*/ 5462755 w 10323994"/>
              <a:gd name="connsiteY10" fmla="*/ 5350353 h 5350353"/>
              <a:gd name="connsiteX11" fmla="*/ 4936102 w 10323994"/>
              <a:gd name="connsiteY11" fmla="*/ 4297047 h 5350353"/>
              <a:gd name="connsiteX12" fmla="*/ 2169812 w 10323994"/>
              <a:gd name="connsiteY12" fmla="*/ 3243740 h 5350353"/>
              <a:gd name="connsiteX13" fmla="*/ 3224706 w 10323994"/>
              <a:gd name="connsiteY13" fmla="*/ 3243740 h 5350353"/>
              <a:gd name="connsiteX14" fmla="*/ 3751358 w 10323994"/>
              <a:gd name="connsiteY14" fmla="*/ 4297047 h 5350353"/>
              <a:gd name="connsiteX15" fmla="*/ 3224706 w 10323994"/>
              <a:gd name="connsiteY15" fmla="*/ 5350353 h 5350353"/>
              <a:gd name="connsiteX16" fmla="*/ 2169812 w 10323994"/>
              <a:gd name="connsiteY16" fmla="*/ 5350353 h 5350353"/>
              <a:gd name="connsiteX17" fmla="*/ 1643159 w 10323994"/>
              <a:gd name="connsiteY17" fmla="*/ 4297047 h 5350353"/>
              <a:gd name="connsiteX18" fmla="*/ 3812970 w 10323994"/>
              <a:gd name="connsiteY18" fmla="*/ 2162493 h 5350353"/>
              <a:gd name="connsiteX19" fmla="*/ 4867864 w 10323994"/>
              <a:gd name="connsiteY19" fmla="*/ 2162493 h 5350353"/>
              <a:gd name="connsiteX20" fmla="*/ 5394517 w 10323994"/>
              <a:gd name="connsiteY20" fmla="*/ 3215800 h 5350353"/>
              <a:gd name="connsiteX21" fmla="*/ 4867864 w 10323994"/>
              <a:gd name="connsiteY21" fmla="*/ 4269106 h 5350353"/>
              <a:gd name="connsiteX22" fmla="*/ 3812970 w 10323994"/>
              <a:gd name="connsiteY22" fmla="*/ 4269106 h 5350353"/>
              <a:gd name="connsiteX23" fmla="*/ 3286318 w 10323994"/>
              <a:gd name="connsiteY23" fmla="*/ 3215800 h 5350353"/>
              <a:gd name="connsiteX24" fmla="*/ 526653 w 10323994"/>
              <a:gd name="connsiteY24" fmla="*/ 2162493 h 5350353"/>
              <a:gd name="connsiteX25" fmla="*/ 1581546 w 10323994"/>
              <a:gd name="connsiteY25" fmla="*/ 2162493 h 5350353"/>
              <a:gd name="connsiteX26" fmla="*/ 2108200 w 10323994"/>
              <a:gd name="connsiteY26" fmla="*/ 3215800 h 5350353"/>
              <a:gd name="connsiteX27" fmla="*/ 1581546 w 10323994"/>
              <a:gd name="connsiteY27" fmla="*/ 4269106 h 5350353"/>
              <a:gd name="connsiteX28" fmla="*/ 526653 w 10323994"/>
              <a:gd name="connsiteY28" fmla="*/ 4269106 h 5350353"/>
              <a:gd name="connsiteX29" fmla="*/ 0 w 10323994"/>
              <a:gd name="connsiteY29" fmla="*/ 3215800 h 5350353"/>
              <a:gd name="connsiteX30" fmla="*/ 7092662 w 10323994"/>
              <a:gd name="connsiteY30" fmla="*/ 2162493 h 5350353"/>
              <a:gd name="connsiteX31" fmla="*/ 8147556 w 10323994"/>
              <a:gd name="connsiteY31" fmla="*/ 2162493 h 5350353"/>
              <a:gd name="connsiteX32" fmla="*/ 8674209 w 10323994"/>
              <a:gd name="connsiteY32" fmla="*/ 3215800 h 5350353"/>
              <a:gd name="connsiteX33" fmla="*/ 8147556 w 10323994"/>
              <a:gd name="connsiteY33" fmla="*/ 4269106 h 5350353"/>
              <a:gd name="connsiteX34" fmla="*/ 7092662 w 10323994"/>
              <a:gd name="connsiteY34" fmla="*/ 4269106 h 5350353"/>
              <a:gd name="connsiteX35" fmla="*/ 6566009 w 10323994"/>
              <a:gd name="connsiteY35" fmla="*/ 3215800 h 5350353"/>
              <a:gd name="connsiteX36" fmla="*/ 8742447 w 10323994"/>
              <a:gd name="connsiteY36" fmla="*/ 1081247 h 5350353"/>
              <a:gd name="connsiteX37" fmla="*/ 9797341 w 10323994"/>
              <a:gd name="connsiteY37" fmla="*/ 1081247 h 5350353"/>
              <a:gd name="connsiteX38" fmla="*/ 10323994 w 10323994"/>
              <a:gd name="connsiteY38" fmla="*/ 2134554 h 5350353"/>
              <a:gd name="connsiteX39" fmla="*/ 9797341 w 10323994"/>
              <a:gd name="connsiteY39" fmla="*/ 3187859 h 5350353"/>
              <a:gd name="connsiteX40" fmla="*/ 8742447 w 10323994"/>
              <a:gd name="connsiteY40" fmla="*/ 3187859 h 5350353"/>
              <a:gd name="connsiteX41" fmla="*/ 8215794 w 10323994"/>
              <a:gd name="connsiteY41" fmla="*/ 2134554 h 5350353"/>
              <a:gd name="connsiteX42" fmla="*/ 2169813 w 10323994"/>
              <a:gd name="connsiteY42" fmla="*/ 1081247 h 5350353"/>
              <a:gd name="connsiteX43" fmla="*/ 3224707 w 10323994"/>
              <a:gd name="connsiteY43" fmla="*/ 1081247 h 5350353"/>
              <a:gd name="connsiteX44" fmla="*/ 3751358 w 10323994"/>
              <a:gd name="connsiteY44" fmla="*/ 2134554 h 5350353"/>
              <a:gd name="connsiteX45" fmla="*/ 3224707 w 10323994"/>
              <a:gd name="connsiteY45" fmla="*/ 3187859 h 5350353"/>
              <a:gd name="connsiteX46" fmla="*/ 2169813 w 10323994"/>
              <a:gd name="connsiteY46" fmla="*/ 3187859 h 5350353"/>
              <a:gd name="connsiteX47" fmla="*/ 1643159 w 10323994"/>
              <a:gd name="connsiteY47" fmla="*/ 2134554 h 5350353"/>
              <a:gd name="connsiteX48" fmla="*/ 5456129 w 10323994"/>
              <a:gd name="connsiteY48" fmla="*/ 1081247 h 5350353"/>
              <a:gd name="connsiteX49" fmla="*/ 6511023 w 10323994"/>
              <a:gd name="connsiteY49" fmla="*/ 1081247 h 5350353"/>
              <a:gd name="connsiteX50" fmla="*/ 7037676 w 10323994"/>
              <a:gd name="connsiteY50" fmla="*/ 2134554 h 5350353"/>
              <a:gd name="connsiteX51" fmla="*/ 6511023 w 10323994"/>
              <a:gd name="connsiteY51" fmla="*/ 3187859 h 5350353"/>
              <a:gd name="connsiteX52" fmla="*/ 5456129 w 10323994"/>
              <a:gd name="connsiteY52" fmla="*/ 3187859 h 5350353"/>
              <a:gd name="connsiteX53" fmla="*/ 4929476 w 10323994"/>
              <a:gd name="connsiteY53" fmla="*/ 2134554 h 5350353"/>
              <a:gd name="connsiteX54" fmla="*/ 526653 w 10323994"/>
              <a:gd name="connsiteY54" fmla="*/ 0 h 5350353"/>
              <a:gd name="connsiteX55" fmla="*/ 1581547 w 10323994"/>
              <a:gd name="connsiteY55" fmla="*/ 0 h 5350353"/>
              <a:gd name="connsiteX56" fmla="*/ 2108200 w 10323994"/>
              <a:gd name="connsiteY56" fmla="*/ 1053307 h 5350353"/>
              <a:gd name="connsiteX57" fmla="*/ 1581547 w 10323994"/>
              <a:gd name="connsiteY57" fmla="*/ 2106613 h 5350353"/>
              <a:gd name="connsiteX58" fmla="*/ 526653 w 10323994"/>
              <a:gd name="connsiteY58" fmla="*/ 2106613 h 5350353"/>
              <a:gd name="connsiteX59" fmla="*/ 0 w 10323994"/>
              <a:gd name="connsiteY59" fmla="*/ 1053307 h 5350353"/>
              <a:gd name="connsiteX60" fmla="*/ 3812970 w 10323994"/>
              <a:gd name="connsiteY60" fmla="*/ 0 h 5350353"/>
              <a:gd name="connsiteX61" fmla="*/ 4867864 w 10323994"/>
              <a:gd name="connsiteY61" fmla="*/ 0 h 5350353"/>
              <a:gd name="connsiteX62" fmla="*/ 5394517 w 10323994"/>
              <a:gd name="connsiteY62" fmla="*/ 1053306 h 5350353"/>
              <a:gd name="connsiteX63" fmla="*/ 4867864 w 10323994"/>
              <a:gd name="connsiteY63" fmla="*/ 2106613 h 5350353"/>
              <a:gd name="connsiteX64" fmla="*/ 3812970 w 10323994"/>
              <a:gd name="connsiteY64" fmla="*/ 2106613 h 5350353"/>
              <a:gd name="connsiteX65" fmla="*/ 3286319 w 10323994"/>
              <a:gd name="connsiteY65" fmla="*/ 1053306 h 535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0323994" h="5350353">
                <a:moveTo>
                  <a:pt x="8742447" y="3243740"/>
                </a:moveTo>
                <a:lnTo>
                  <a:pt x="9797341" y="3243740"/>
                </a:lnTo>
                <a:lnTo>
                  <a:pt x="10323994" y="4297047"/>
                </a:lnTo>
                <a:lnTo>
                  <a:pt x="9797341" y="5350353"/>
                </a:lnTo>
                <a:lnTo>
                  <a:pt x="8742447" y="5350353"/>
                </a:lnTo>
                <a:lnTo>
                  <a:pt x="8215794" y="4297047"/>
                </a:lnTo>
                <a:close/>
                <a:moveTo>
                  <a:pt x="5462755" y="3243740"/>
                </a:moveTo>
                <a:lnTo>
                  <a:pt x="6517649" y="3243740"/>
                </a:lnTo>
                <a:lnTo>
                  <a:pt x="7044302" y="4297047"/>
                </a:lnTo>
                <a:lnTo>
                  <a:pt x="6517649" y="5350353"/>
                </a:lnTo>
                <a:lnTo>
                  <a:pt x="5462755" y="5350353"/>
                </a:lnTo>
                <a:lnTo>
                  <a:pt x="4936102" y="4297047"/>
                </a:lnTo>
                <a:close/>
                <a:moveTo>
                  <a:pt x="2169812" y="3243740"/>
                </a:moveTo>
                <a:lnTo>
                  <a:pt x="3224706" y="3243740"/>
                </a:lnTo>
                <a:lnTo>
                  <a:pt x="3751358" y="4297047"/>
                </a:lnTo>
                <a:lnTo>
                  <a:pt x="3224706" y="5350353"/>
                </a:lnTo>
                <a:lnTo>
                  <a:pt x="2169812" y="5350353"/>
                </a:lnTo>
                <a:lnTo>
                  <a:pt x="1643159" y="4297047"/>
                </a:lnTo>
                <a:close/>
                <a:moveTo>
                  <a:pt x="3812970" y="2162493"/>
                </a:moveTo>
                <a:lnTo>
                  <a:pt x="4867864" y="2162493"/>
                </a:lnTo>
                <a:lnTo>
                  <a:pt x="5394517" y="3215800"/>
                </a:lnTo>
                <a:lnTo>
                  <a:pt x="4867864" y="4269106"/>
                </a:lnTo>
                <a:lnTo>
                  <a:pt x="3812970" y="4269106"/>
                </a:lnTo>
                <a:lnTo>
                  <a:pt x="3286318" y="3215800"/>
                </a:lnTo>
                <a:close/>
                <a:moveTo>
                  <a:pt x="526653" y="2162493"/>
                </a:moveTo>
                <a:lnTo>
                  <a:pt x="1581546" y="2162493"/>
                </a:lnTo>
                <a:lnTo>
                  <a:pt x="2108200" y="3215800"/>
                </a:lnTo>
                <a:lnTo>
                  <a:pt x="1581546" y="4269106"/>
                </a:lnTo>
                <a:lnTo>
                  <a:pt x="526653" y="4269106"/>
                </a:lnTo>
                <a:lnTo>
                  <a:pt x="0" y="3215800"/>
                </a:lnTo>
                <a:close/>
                <a:moveTo>
                  <a:pt x="7092662" y="2162493"/>
                </a:moveTo>
                <a:lnTo>
                  <a:pt x="8147556" y="2162493"/>
                </a:lnTo>
                <a:lnTo>
                  <a:pt x="8674209" y="3215800"/>
                </a:lnTo>
                <a:lnTo>
                  <a:pt x="8147556" y="4269106"/>
                </a:lnTo>
                <a:lnTo>
                  <a:pt x="7092662" y="4269106"/>
                </a:lnTo>
                <a:lnTo>
                  <a:pt x="6566009" y="3215800"/>
                </a:lnTo>
                <a:close/>
                <a:moveTo>
                  <a:pt x="8742447" y="1081247"/>
                </a:moveTo>
                <a:lnTo>
                  <a:pt x="9797341" y="1081247"/>
                </a:lnTo>
                <a:lnTo>
                  <a:pt x="10323994" y="2134554"/>
                </a:lnTo>
                <a:lnTo>
                  <a:pt x="9797341" y="3187859"/>
                </a:lnTo>
                <a:lnTo>
                  <a:pt x="8742447" y="3187859"/>
                </a:lnTo>
                <a:lnTo>
                  <a:pt x="8215794" y="2134554"/>
                </a:lnTo>
                <a:close/>
                <a:moveTo>
                  <a:pt x="2169813" y="1081247"/>
                </a:moveTo>
                <a:lnTo>
                  <a:pt x="3224707" y="1081247"/>
                </a:lnTo>
                <a:lnTo>
                  <a:pt x="3751358" y="2134554"/>
                </a:lnTo>
                <a:lnTo>
                  <a:pt x="3224707" y="3187859"/>
                </a:lnTo>
                <a:lnTo>
                  <a:pt x="2169813" y="3187859"/>
                </a:lnTo>
                <a:lnTo>
                  <a:pt x="1643159" y="2134554"/>
                </a:lnTo>
                <a:close/>
                <a:moveTo>
                  <a:pt x="5456129" y="1081247"/>
                </a:moveTo>
                <a:lnTo>
                  <a:pt x="6511023" y="1081247"/>
                </a:lnTo>
                <a:lnTo>
                  <a:pt x="7037676" y="2134554"/>
                </a:lnTo>
                <a:lnTo>
                  <a:pt x="6511023" y="3187859"/>
                </a:lnTo>
                <a:lnTo>
                  <a:pt x="5456129" y="3187859"/>
                </a:lnTo>
                <a:lnTo>
                  <a:pt x="4929476" y="2134554"/>
                </a:lnTo>
                <a:close/>
                <a:moveTo>
                  <a:pt x="526653" y="0"/>
                </a:moveTo>
                <a:lnTo>
                  <a:pt x="1581547" y="0"/>
                </a:lnTo>
                <a:lnTo>
                  <a:pt x="2108200" y="1053307"/>
                </a:lnTo>
                <a:lnTo>
                  <a:pt x="1581547" y="2106613"/>
                </a:lnTo>
                <a:lnTo>
                  <a:pt x="526653" y="2106613"/>
                </a:lnTo>
                <a:lnTo>
                  <a:pt x="0" y="1053307"/>
                </a:lnTo>
                <a:close/>
                <a:moveTo>
                  <a:pt x="3812970" y="0"/>
                </a:moveTo>
                <a:lnTo>
                  <a:pt x="4867864" y="0"/>
                </a:lnTo>
                <a:lnTo>
                  <a:pt x="5394517" y="1053306"/>
                </a:lnTo>
                <a:lnTo>
                  <a:pt x="4867864" y="2106613"/>
                </a:lnTo>
                <a:lnTo>
                  <a:pt x="3812970" y="2106613"/>
                </a:lnTo>
                <a:lnTo>
                  <a:pt x="3286319" y="1053306"/>
                </a:lnTo>
                <a:close/>
              </a:path>
            </a:pathLst>
          </a:custGeom>
        </p:spPr>
      </p:pic>
      <p:sp>
        <p:nvSpPr>
          <p:cNvPr id="22" name="TextBox 21"/>
          <p:cNvSpPr txBox="1"/>
          <p:nvPr/>
        </p:nvSpPr>
        <p:spPr>
          <a:xfrm>
            <a:off x="283299" y="3929358"/>
            <a:ext cx="4630532" cy="1200329"/>
          </a:xfrm>
          <a:prstGeom prst="rect">
            <a:avLst/>
          </a:prstGeom>
          <a:noFill/>
        </p:spPr>
        <p:txBody>
          <a:bodyPr wrap="square" rtlCol="1">
            <a:spAutoFit/>
          </a:bodyPr>
          <a:lstStyle/>
          <a:p>
            <a:pPr algn="ctr"/>
            <a:r>
              <a:rPr lang="fa-IR" sz="3600" dirty="0">
                <a:solidFill>
                  <a:schemeClr val="bg1"/>
                </a:solidFill>
                <a:effectLst>
                  <a:outerShdw blurRad="38100" dist="38100" dir="2700000" algn="tl">
                    <a:srgbClr val="000000">
                      <a:alpha val="43137"/>
                    </a:srgbClr>
                  </a:outerShdw>
                </a:effectLst>
                <a:cs typeface="B Titr" panose="00000700000000000000" pitchFamily="2" charset="-78"/>
              </a:rPr>
              <a:t>نظام مدیریت کیفیت جامع</a:t>
            </a:r>
          </a:p>
          <a:p>
            <a:pPr algn="ctr"/>
            <a:r>
              <a:rPr lang="fa-IR" sz="3600" dirty="0">
                <a:solidFill>
                  <a:schemeClr val="bg1"/>
                </a:solidFill>
                <a:effectLst>
                  <a:outerShdw blurRad="38100" dist="38100" dir="2700000" algn="tl">
                    <a:srgbClr val="000000">
                      <a:alpha val="43137"/>
                    </a:srgbClr>
                  </a:outerShdw>
                </a:effectLst>
                <a:cs typeface="B Titr" panose="00000700000000000000" pitchFamily="2" charset="-78"/>
              </a:rPr>
              <a:t>در آموزش</a:t>
            </a:r>
          </a:p>
        </p:txBody>
      </p:sp>
      <p:sp>
        <p:nvSpPr>
          <p:cNvPr id="23" name="Rectangle 22">
            <a:extLst>
              <a:ext uri="{FF2B5EF4-FFF2-40B4-BE49-F238E27FC236}">
                <a16:creationId xmlns:a16="http://schemas.microsoft.com/office/drawing/2014/main" id="{7494D4D9-01B0-4A83-806D-5707FB2513C5}"/>
              </a:ext>
            </a:extLst>
          </p:cNvPr>
          <p:cNvSpPr/>
          <p:nvPr/>
        </p:nvSpPr>
        <p:spPr>
          <a:xfrm>
            <a:off x="8559280" y="5085836"/>
            <a:ext cx="3060700" cy="1231900"/>
          </a:xfrm>
          <a:prstGeom prst="rect">
            <a:avLst/>
          </a:prstGeom>
          <a:solidFill>
            <a:schemeClr val="bg1"/>
          </a:solidFill>
          <a:ln>
            <a:no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ounded Rectangle 25"/>
          <p:cNvSpPr/>
          <p:nvPr/>
        </p:nvSpPr>
        <p:spPr>
          <a:xfrm>
            <a:off x="283300" y="5136049"/>
            <a:ext cx="4630531" cy="1027253"/>
          </a:xfrm>
          <a:prstGeom prst="roundRect">
            <a:avLst/>
          </a:prstGeom>
          <a:solidFill>
            <a:srgbClr val="E3B503"/>
          </a:solidFill>
          <a:ln w="190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dirty="0"/>
          </a:p>
        </p:txBody>
      </p:sp>
      <p:sp>
        <p:nvSpPr>
          <p:cNvPr id="2" name="Slide Number Placeholder 1"/>
          <p:cNvSpPr>
            <a:spLocks noGrp="1"/>
          </p:cNvSpPr>
          <p:nvPr>
            <p:ph type="sldNum" sz="quarter" idx="12"/>
          </p:nvPr>
        </p:nvSpPr>
        <p:spPr/>
        <p:txBody>
          <a:bodyPr/>
          <a:lstStyle/>
          <a:p>
            <a:fld id="{C5839338-3290-447B-919F-FDADFFB9DDC7}" type="slidenum">
              <a:rPr lang="fa-IR" smtClean="0"/>
              <a:t>30</a:t>
            </a:fld>
            <a:endParaRPr lang="fa-IR" dirty="0"/>
          </a:p>
        </p:txBody>
      </p:sp>
      <p:pic>
        <p:nvPicPr>
          <p:cNvPr id="1028" name="Picture 4" descr="پخش زنده دانشگاه علوم پزشکی و خدمات بهداشتی درمانی شهید بهشتی">
            <a:extLst>
              <a:ext uri="{FF2B5EF4-FFF2-40B4-BE49-F238E27FC236}">
                <a16:creationId xmlns:a16="http://schemas.microsoft.com/office/drawing/2014/main" id="{4A8B0206-6E6C-9541-E49A-43FE42230D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537" y="1081841"/>
            <a:ext cx="1493308" cy="15544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E2E2AD-C1B3-1E33-66CE-87C74B743A80}"/>
              </a:ext>
            </a:extLst>
          </p:cNvPr>
          <p:cNvPicPr>
            <a:picLocks noChangeAspect="1"/>
          </p:cNvPicPr>
          <p:nvPr/>
        </p:nvPicPr>
        <p:blipFill rotWithShape="1">
          <a:blip r:embed="rId4">
            <a:extLst>
              <a:ext uri="{28A0092B-C50C-407E-A947-70E740481C1C}">
                <a14:useLocalDpi xmlns:a14="http://schemas.microsoft.com/office/drawing/2010/main" val="0"/>
              </a:ext>
            </a:extLst>
          </a:blip>
          <a:srcRect l="8120" t="21931" r="3963" b="27760"/>
          <a:stretch/>
        </p:blipFill>
        <p:spPr>
          <a:xfrm>
            <a:off x="8256970" y="0"/>
            <a:ext cx="3665321" cy="1728240"/>
          </a:xfrm>
          <a:prstGeom prst="rect">
            <a:avLst/>
          </a:prstGeom>
        </p:spPr>
      </p:pic>
      <p:sp>
        <p:nvSpPr>
          <p:cNvPr id="7" name="TextBox 6">
            <a:extLst>
              <a:ext uri="{FF2B5EF4-FFF2-40B4-BE49-F238E27FC236}">
                <a16:creationId xmlns:a16="http://schemas.microsoft.com/office/drawing/2014/main" id="{A6F9318B-193B-F0D8-54D1-3DED6AD4AB3B}"/>
              </a:ext>
            </a:extLst>
          </p:cNvPr>
          <p:cNvSpPr txBox="1"/>
          <p:nvPr/>
        </p:nvSpPr>
        <p:spPr>
          <a:xfrm>
            <a:off x="283299" y="5195631"/>
            <a:ext cx="4630532" cy="938719"/>
          </a:xfrm>
          <a:prstGeom prst="rect">
            <a:avLst/>
          </a:prstGeom>
          <a:noFill/>
        </p:spPr>
        <p:txBody>
          <a:bodyPr wrap="square" rtlCol="1">
            <a:spAutoFit/>
          </a:bodyPr>
          <a:lstStyle/>
          <a:p>
            <a:pPr algn="ctr"/>
            <a:r>
              <a:rPr lang="fa-IR" dirty="0">
                <a:ln>
                  <a:solidFill>
                    <a:srgbClr val="009292"/>
                  </a:solidFill>
                </a:ln>
                <a:solidFill>
                  <a:schemeClr val="bg1"/>
                </a:solidFill>
                <a:effectLst>
                  <a:outerShdw blurRad="38100" dist="38100" dir="2700000" algn="tl">
                    <a:srgbClr val="000000">
                      <a:alpha val="43137"/>
                    </a:srgbClr>
                  </a:outerShdw>
                </a:effectLst>
                <a:cs typeface="B Titr" panose="00000700000000000000" pitchFamily="2" charset="-78"/>
              </a:rPr>
              <a:t>حمید حمزه</a:t>
            </a:r>
            <a:r>
              <a:rPr lang="fa-IR" sz="1800" dirty="0">
                <a:ln>
                  <a:solidFill>
                    <a:srgbClr val="009292"/>
                  </a:solidFill>
                </a:ln>
                <a:solidFill>
                  <a:schemeClr val="bg1"/>
                </a:solidFill>
                <a:effectLst>
                  <a:outerShdw blurRad="38100" dist="38100" dir="2700000" algn="tl">
                    <a:srgbClr val="000000">
                      <a:alpha val="43137"/>
                    </a:srgbClr>
                  </a:outerShdw>
                </a:effectLst>
                <a:cs typeface="B Titr" panose="00000700000000000000" pitchFamily="2" charset="-78"/>
              </a:rPr>
              <a:t>‌</a:t>
            </a:r>
            <a:r>
              <a:rPr lang="fa-IR" dirty="0">
                <a:ln>
                  <a:solidFill>
                    <a:srgbClr val="009292"/>
                  </a:solidFill>
                </a:ln>
                <a:solidFill>
                  <a:schemeClr val="bg1"/>
                </a:solidFill>
                <a:effectLst>
                  <a:outerShdw blurRad="38100" dist="38100" dir="2700000" algn="tl">
                    <a:srgbClr val="000000">
                      <a:alpha val="43137"/>
                    </a:srgbClr>
                  </a:outerShdw>
                </a:effectLst>
                <a:cs typeface="B Titr" panose="00000700000000000000" pitchFamily="2" charset="-78"/>
              </a:rPr>
              <a:t>زاده</a:t>
            </a:r>
          </a:p>
          <a:p>
            <a:pPr algn="ctr"/>
            <a:endParaRPr lang="fa-IR" sz="500" dirty="0">
              <a:solidFill>
                <a:schemeClr val="bg1"/>
              </a:solidFill>
              <a:effectLst>
                <a:outerShdw blurRad="38100" dist="38100" dir="2700000" algn="tl">
                  <a:srgbClr val="000000">
                    <a:alpha val="43137"/>
                  </a:srgbClr>
                </a:outerShdw>
              </a:effectLst>
              <a:cs typeface="B Titr" panose="00000700000000000000" pitchFamily="2" charset="-78"/>
            </a:endParaRPr>
          </a:p>
          <a:p>
            <a:pPr algn="ctr"/>
            <a:r>
              <a:rPr lang="fa-IR" sz="1400" dirty="0">
                <a:solidFill>
                  <a:schemeClr val="bg1"/>
                </a:solidFill>
                <a:effectLst>
                  <a:outerShdw blurRad="38100" dist="38100" dir="2700000" algn="tl">
                    <a:srgbClr val="000000">
                      <a:alpha val="43137"/>
                    </a:srgbClr>
                  </a:outerShdw>
                </a:effectLst>
                <a:cs typeface="B Titr" panose="00000700000000000000" pitchFamily="2" charset="-78"/>
              </a:rPr>
              <a:t>کاندیدای دکترای تخصصی (</a:t>
            </a:r>
            <a:r>
              <a:rPr lang="en-US" sz="1400" b="1" dirty="0">
                <a:solidFill>
                  <a:schemeClr val="bg1"/>
                </a:solidFill>
                <a:effectLst>
                  <a:outerShdw blurRad="38100" dist="38100" dir="2700000" algn="tl">
                    <a:srgbClr val="000000">
                      <a:alpha val="43137"/>
                    </a:srgbClr>
                  </a:outerShdw>
                </a:effectLst>
                <a:cs typeface="B Titr" panose="00000700000000000000" pitchFamily="2" charset="-78"/>
              </a:rPr>
              <a:t>Ph.D.</a:t>
            </a:r>
            <a:r>
              <a:rPr lang="fa-IR" sz="1400" dirty="0">
                <a:solidFill>
                  <a:schemeClr val="bg1"/>
                </a:solidFill>
                <a:effectLst>
                  <a:outerShdw blurRad="38100" dist="38100" dir="2700000" algn="tl">
                    <a:srgbClr val="000000">
                      <a:alpha val="43137"/>
                    </a:srgbClr>
                  </a:outerShdw>
                </a:effectLst>
                <a:cs typeface="B Titr" panose="00000700000000000000" pitchFamily="2" charset="-78"/>
              </a:rPr>
              <a:t>) آموزش پزشکی</a:t>
            </a:r>
          </a:p>
          <a:p>
            <a:pPr algn="ctr"/>
            <a:endParaRPr lang="fa-IR" sz="400" dirty="0">
              <a:solidFill>
                <a:schemeClr val="bg1"/>
              </a:solidFill>
              <a:effectLst>
                <a:outerShdw blurRad="38100" dist="38100" dir="2700000" algn="tl">
                  <a:srgbClr val="000000">
                    <a:alpha val="43137"/>
                  </a:srgbClr>
                </a:outerShdw>
              </a:effectLst>
              <a:cs typeface="B Titr" panose="00000700000000000000" pitchFamily="2" charset="-78"/>
            </a:endParaRPr>
          </a:p>
          <a:p>
            <a:pPr algn="ctr"/>
            <a:r>
              <a:rPr lang="fa-IR" sz="1400" dirty="0">
                <a:solidFill>
                  <a:schemeClr val="bg1"/>
                </a:solidFill>
                <a:effectLst>
                  <a:outerShdw blurRad="38100" dist="38100" dir="2700000" algn="tl">
                    <a:srgbClr val="000000">
                      <a:alpha val="43137"/>
                    </a:srgbClr>
                  </a:outerShdw>
                </a:effectLst>
                <a:cs typeface="B Titr" panose="00000700000000000000" pitchFamily="2" charset="-78"/>
              </a:rPr>
              <a:t>عضو کارگروه دانشگاه علوم پزشکی شهید بهشتی</a:t>
            </a:r>
          </a:p>
        </p:txBody>
      </p:sp>
      <p:sp>
        <p:nvSpPr>
          <p:cNvPr id="8" name="TextBox 7">
            <a:extLst>
              <a:ext uri="{FF2B5EF4-FFF2-40B4-BE49-F238E27FC236}">
                <a16:creationId xmlns:a16="http://schemas.microsoft.com/office/drawing/2014/main" id="{BA95B27B-C46E-644D-D53F-B0ABFA70612D}"/>
              </a:ext>
            </a:extLst>
          </p:cNvPr>
          <p:cNvSpPr txBox="1"/>
          <p:nvPr/>
        </p:nvSpPr>
        <p:spPr>
          <a:xfrm>
            <a:off x="8485043" y="5250728"/>
            <a:ext cx="3209174" cy="830997"/>
          </a:xfrm>
          <a:prstGeom prst="rect">
            <a:avLst/>
          </a:prstGeom>
          <a:noFill/>
        </p:spPr>
        <p:txBody>
          <a:bodyPr wrap="square" rtlCol="1">
            <a:spAutoFit/>
          </a:bodyPr>
          <a:lstStyle/>
          <a:p>
            <a:pPr algn="ctr">
              <a:lnSpc>
                <a:spcPct val="120000"/>
              </a:lnSpc>
            </a:pPr>
            <a:r>
              <a:rPr lang="fa-IR" sz="2000" b="1" dirty="0">
                <a:cs typeface="B Lotus" panose="00000400000000000000" pitchFamily="2" charset="-78"/>
              </a:rPr>
              <a:t>شنبه 31 تیر ماه 1402</a:t>
            </a:r>
          </a:p>
          <a:p>
            <a:pPr algn="ctr">
              <a:lnSpc>
                <a:spcPct val="120000"/>
              </a:lnSpc>
            </a:pPr>
            <a:r>
              <a:rPr lang="fa-IR" sz="2000" b="1" dirty="0">
                <a:cs typeface="B Lotus" panose="00000400000000000000" pitchFamily="2" charset="-78"/>
              </a:rPr>
              <a:t>ساعت 10 الی 12</a:t>
            </a:r>
          </a:p>
        </p:txBody>
      </p:sp>
    </p:spTree>
    <p:extLst>
      <p:ext uri="{BB962C8B-B14F-4D97-AF65-F5344CB8AC3E}">
        <p14:creationId xmlns:p14="http://schemas.microsoft.com/office/powerpoint/2010/main" val="3505730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4</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9FC4D9-2927-5B82-BE72-2A959DEE8D8B}"/>
              </a:ext>
            </a:extLst>
          </p:cNvPr>
          <p:cNvPicPr>
            <a:picLocks noChangeAspect="1"/>
          </p:cNvPicPr>
          <p:nvPr/>
        </p:nvPicPr>
        <p:blipFill rotWithShape="1">
          <a:blip r:embed="rId3"/>
          <a:srcRect l="25665" t="6991" r="33050" b="27461"/>
          <a:stretch/>
        </p:blipFill>
        <p:spPr>
          <a:xfrm>
            <a:off x="781197" y="1065316"/>
            <a:ext cx="5989074" cy="5348792"/>
          </a:xfrm>
          <a:prstGeom prst="rect">
            <a:avLst/>
          </a:prstGeom>
        </p:spPr>
      </p:pic>
      <p:sp>
        <p:nvSpPr>
          <p:cNvPr id="9" name="TextBox 8">
            <a:extLst>
              <a:ext uri="{FF2B5EF4-FFF2-40B4-BE49-F238E27FC236}">
                <a16:creationId xmlns:a16="http://schemas.microsoft.com/office/drawing/2014/main" id="{AC625ED6-CE6A-F5BC-40B2-AD6F649C3DFA}"/>
              </a:ext>
            </a:extLst>
          </p:cNvPr>
          <p:cNvSpPr txBox="1"/>
          <p:nvPr/>
        </p:nvSpPr>
        <p:spPr>
          <a:xfrm>
            <a:off x="6010814" y="2834883"/>
            <a:ext cx="5595458" cy="2554545"/>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مجموعه مشخصه‌ها یا عملکردهایی که روشن می‌سازد تولید یا خدمت، کاربرد معین خود را دارد یا خیر</a:t>
            </a:r>
            <a:endParaRPr lang="en-US"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endParaRPr>
          </a:p>
        </p:txBody>
      </p:sp>
      <p:sp>
        <p:nvSpPr>
          <p:cNvPr id="5" name="TextBox 4">
            <a:extLst>
              <a:ext uri="{FF2B5EF4-FFF2-40B4-BE49-F238E27FC236}">
                <a16:creationId xmlns:a16="http://schemas.microsoft.com/office/drawing/2014/main" id="{4EE0A7DB-9A95-0C3C-B384-DFC3CB8B6703}"/>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78769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5</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40A2FDF-BD7D-261A-C733-CDA9F0964F10}"/>
              </a:ext>
            </a:extLst>
          </p:cNvPr>
          <p:cNvPicPr>
            <a:picLocks noChangeAspect="1"/>
          </p:cNvPicPr>
          <p:nvPr/>
        </p:nvPicPr>
        <p:blipFill rotWithShape="1">
          <a:blip r:embed="rId3"/>
          <a:srcRect l="6971" t="9487" r="1804" b="25749"/>
          <a:stretch/>
        </p:blipFill>
        <p:spPr>
          <a:xfrm>
            <a:off x="484243" y="1468572"/>
            <a:ext cx="11122029" cy="4441501"/>
          </a:xfrm>
          <a:prstGeom prst="rect">
            <a:avLst/>
          </a:prstGeom>
        </p:spPr>
      </p:pic>
      <p:sp>
        <p:nvSpPr>
          <p:cNvPr id="8" name="TextBox 7">
            <a:extLst>
              <a:ext uri="{FF2B5EF4-FFF2-40B4-BE49-F238E27FC236}">
                <a16:creationId xmlns:a16="http://schemas.microsoft.com/office/drawing/2014/main" id="{0EA789BC-90C7-08E2-0C43-5E0624D7A0CB}"/>
              </a:ext>
            </a:extLst>
          </p:cNvPr>
          <p:cNvSpPr txBox="1"/>
          <p:nvPr/>
        </p:nvSpPr>
        <p:spPr>
          <a:xfrm>
            <a:off x="6010814" y="2834883"/>
            <a:ext cx="5595458" cy="2554545"/>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B Lotus" panose="00000400000000000000" pitchFamily="2" charset="-78"/>
              </a:rPr>
              <a:t>مجموع مختصات و مشخصه‌های یك تولید یا خدمت که قادر به برآورده کردن نیازهای از پیش‌تعیین‌شده است</a:t>
            </a: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B Lotus" panose="00000400000000000000" pitchFamily="2" charset="-78"/>
            </a:endParaRPr>
          </a:p>
        </p:txBody>
      </p:sp>
      <p:sp>
        <p:nvSpPr>
          <p:cNvPr id="5" name="TextBox 4">
            <a:extLst>
              <a:ext uri="{FF2B5EF4-FFF2-40B4-BE49-F238E27FC236}">
                <a16:creationId xmlns:a16="http://schemas.microsoft.com/office/drawing/2014/main" id="{9C0472F2-5137-F102-9A9E-853965FEF209}"/>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71511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6</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A789BC-90C7-08E2-0C43-5E0624D7A0CB}"/>
              </a:ext>
            </a:extLst>
          </p:cNvPr>
          <p:cNvSpPr txBox="1"/>
          <p:nvPr/>
        </p:nvSpPr>
        <p:spPr>
          <a:xfrm>
            <a:off x="5293886" y="2340476"/>
            <a:ext cx="5595458" cy="3170099"/>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میزان یکنواختی و یکسانی کالا یا خدمت مربوط</a:t>
            </a:r>
          </a:p>
          <a:p>
            <a:pPr algn="ctr" rtl="1"/>
            <a:endPar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endParaRPr>
          </a:p>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كیفیت یعنی مشتری برگردد؛ اما محصول برنگردد</a:t>
            </a: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B Lotus" panose="00000400000000000000" pitchFamily="2" charset="-78"/>
            </a:endParaRPr>
          </a:p>
        </p:txBody>
      </p:sp>
      <p:pic>
        <p:nvPicPr>
          <p:cNvPr id="5122" name="Picture 2" descr="W Edwards Deming: Total Quality Management thinker | The British Library">
            <a:extLst>
              <a:ext uri="{FF2B5EF4-FFF2-40B4-BE49-F238E27FC236}">
                <a16:creationId xmlns:a16="http://schemas.microsoft.com/office/drawing/2014/main" id="{402B4107-8317-2726-929C-4B499F61F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03" y="2188807"/>
            <a:ext cx="2743200" cy="332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97E2DEE1-932A-CA6B-1759-ACDA783A29DA}"/>
              </a:ext>
            </a:extLst>
          </p:cNvPr>
          <p:cNvSpPr txBox="1"/>
          <p:nvPr/>
        </p:nvSpPr>
        <p:spPr>
          <a:xfrm>
            <a:off x="678378" y="5494239"/>
            <a:ext cx="3086449" cy="646331"/>
          </a:xfrm>
          <a:prstGeom prst="rect">
            <a:avLst/>
          </a:prstGeom>
          <a:noFill/>
        </p:spPr>
        <p:txBody>
          <a:bodyPr wrap="square">
            <a:spAutoFit/>
          </a:bodyPr>
          <a:lstStyle/>
          <a:p>
            <a:pPr algn="ctr" rtl="0"/>
            <a:r>
              <a:rPr lang="en-US" b="1" i="0" dirty="0">
                <a:effectLst/>
                <a:latin typeface="Times New Roman" panose="02020603050405020304" pitchFamily="18" charset="0"/>
                <a:cs typeface="Times New Roman" panose="02020603050405020304" pitchFamily="18" charset="0"/>
              </a:rPr>
              <a:t>William Edwards Deming</a:t>
            </a:r>
            <a:endParaRPr lang="fa-IR" b="1" i="0" dirty="0">
              <a:effectLst/>
              <a:latin typeface="Times New Roman" panose="02020603050405020304" pitchFamily="18" charset="0"/>
              <a:cs typeface="Times New Roman" panose="02020603050405020304" pitchFamily="18" charset="0"/>
            </a:endParaRPr>
          </a:p>
          <a:p>
            <a:pPr algn="ctr" rtl="0"/>
            <a:r>
              <a:rPr lang="en-US" b="1" dirty="0">
                <a:latin typeface="Times New Roman" panose="02020603050405020304" pitchFamily="18" charset="0"/>
                <a:cs typeface="Times New Roman" panose="02020603050405020304" pitchFamily="18" charset="0"/>
              </a:rPr>
              <a:t>(1900-1993)</a:t>
            </a:r>
          </a:p>
        </p:txBody>
      </p:sp>
      <p:sp>
        <p:nvSpPr>
          <p:cNvPr id="5" name="TextBox 4">
            <a:extLst>
              <a:ext uri="{FF2B5EF4-FFF2-40B4-BE49-F238E27FC236}">
                <a16:creationId xmlns:a16="http://schemas.microsoft.com/office/drawing/2014/main" id="{86EBA906-378D-5A0C-1CD8-135701F8171F}"/>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1586379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Joseph Juran: Contributions to The Theory of Process ...">
            <a:extLst>
              <a:ext uri="{FF2B5EF4-FFF2-40B4-BE49-F238E27FC236}">
                <a16:creationId xmlns:a16="http://schemas.microsoft.com/office/drawing/2014/main" id="{BF71E0BF-437F-E52F-98BA-C12B2269F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97" y="1831778"/>
            <a:ext cx="2743200" cy="3665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7</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A789BC-90C7-08E2-0C43-5E0624D7A0CB}"/>
              </a:ext>
            </a:extLst>
          </p:cNvPr>
          <p:cNvSpPr txBox="1"/>
          <p:nvPr/>
        </p:nvSpPr>
        <p:spPr>
          <a:xfrm>
            <a:off x="5277108" y="3003014"/>
            <a:ext cx="5595458" cy="1323439"/>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مطابقت کالا یا خدمت</a:t>
            </a:r>
          </a:p>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با کاربرد آن</a:t>
            </a:r>
          </a:p>
        </p:txBody>
      </p:sp>
      <p:sp>
        <p:nvSpPr>
          <p:cNvPr id="7" name="TextBox 6">
            <a:extLst>
              <a:ext uri="{FF2B5EF4-FFF2-40B4-BE49-F238E27FC236}">
                <a16:creationId xmlns:a16="http://schemas.microsoft.com/office/drawing/2014/main" id="{97E2DEE1-932A-CA6B-1759-ACDA783A29DA}"/>
              </a:ext>
            </a:extLst>
          </p:cNvPr>
          <p:cNvSpPr txBox="1"/>
          <p:nvPr/>
        </p:nvSpPr>
        <p:spPr>
          <a:xfrm>
            <a:off x="678378" y="5494239"/>
            <a:ext cx="3086449" cy="646331"/>
          </a:xfrm>
          <a:prstGeom prst="rect">
            <a:avLst/>
          </a:prstGeom>
          <a:noFill/>
        </p:spPr>
        <p:txBody>
          <a:bodyPr wrap="square">
            <a:spAutoFit/>
          </a:bodyPr>
          <a:lstStyle/>
          <a:p>
            <a:pPr algn="ctr" rtl="0"/>
            <a:r>
              <a:rPr lang="en-US" b="1" dirty="0">
                <a:latin typeface="Times New Roman" panose="02020603050405020304" pitchFamily="18" charset="0"/>
                <a:cs typeface="Times New Roman" panose="02020603050405020304" pitchFamily="18" charset="0"/>
              </a:rPr>
              <a:t>Joseph Moses </a:t>
            </a:r>
            <a:r>
              <a:rPr lang="en-US" b="1" dirty="0" err="1">
                <a:latin typeface="Times New Roman" panose="02020603050405020304" pitchFamily="18" charset="0"/>
                <a:cs typeface="Times New Roman" panose="02020603050405020304" pitchFamily="18" charset="0"/>
              </a:rPr>
              <a:t>Juran</a:t>
            </a:r>
            <a:endParaRPr lang="en-US" b="1" dirty="0">
              <a:latin typeface="Times New Roman" panose="02020603050405020304" pitchFamily="18" charset="0"/>
              <a:cs typeface="Times New Roman" panose="02020603050405020304" pitchFamily="18" charset="0"/>
            </a:endParaRPr>
          </a:p>
          <a:p>
            <a:pPr algn="ctr" rtl="0"/>
            <a:r>
              <a:rPr lang="en-US" b="1" dirty="0">
                <a:latin typeface="Times New Roman" panose="02020603050405020304" pitchFamily="18" charset="0"/>
                <a:cs typeface="Times New Roman" panose="02020603050405020304" pitchFamily="18" charset="0"/>
              </a:rPr>
              <a:t>(1926-2001)</a:t>
            </a:r>
          </a:p>
        </p:txBody>
      </p:sp>
      <p:sp>
        <p:nvSpPr>
          <p:cNvPr id="5" name="TextBox 4">
            <a:extLst>
              <a:ext uri="{FF2B5EF4-FFF2-40B4-BE49-F238E27FC236}">
                <a16:creationId xmlns:a16="http://schemas.microsoft.com/office/drawing/2014/main" id="{2330A334-E66A-CD5A-34A8-1BB4B4446742}"/>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411723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Quem foi Philip Crosby? - 8QUALI">
            <a:extLst>
              <a:ext uri="{FF2B5EF4-FFF2-40B4-BE49-F238E27FC236}">
                <a16:creationId xmlns:a16="http://schemas.microsoft.com/office/drawing/2014/main" id="{E1B11FC0-09A4-8C59-7C44-C44E7A91C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3" y="2337607"/>
            <a:ext cx="2743200" cy="3172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8</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A789BC-90C7-08E2-0C43-5E0624D7A0CB}"/>
              </a:ext>
            </a:extLst>
          </p:cNvPr>
          <p:cNvSpPr txBox="1"/>
          <p:nvPr/>
        </p:nvSpPr>
        <p:spPr>
          <a:xfrm>
            <a:off x="5310664" y="2646818"/>
            <a:ext cx="5595458" cy="2554545"/>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کار بی نقص و خرابی صفر</a:t>
            </a:r>
          </a:p>
          <a:p>
            <a:pPr algn="ctr" rtl="1"/>
            <a:endPar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endParaRPr>
          </a:p>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كیفیت یعنی مطابقت با مشخصات و نیازمندی‌ها</a:t>
            </a:r>
            <a:endParaRPr lang="en-US"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endParaRPr>
          </a:p>
        </p:txBody>
      </p:sp>
      <p:sp>
        <p:nvSpPr>
          <p:cNvPr id="7" name="TextBox 6">
            <a:extLst>
              <a:ext uri="{FF2B5EF4-FFF2-40B4-BE49-F238E27FC236}">
                <a16:creationId xmlns:a16="http://schemas.microsoft.com/office/drawing/2014/main" id="{97E2DEE1-932A-CA6B-1759-ACDA783A29DA}"/>
              </a:ext>
            </a:extLst>
          </p:cNvPr>
          <p:cNvSpPr txBox="1"/>
          <p:nvPr/>
        </p:nvSpPr>
        <p:spPr>
          <a:xfrm>
            <a:off x="678378" y="5494239"/>
            <a:ext cx="3086449" cy="646331"/>
          </a:xfrm>
          <a:prstGeom prst="rect">
            <a:avLst/>
          </a:prstGeom>
          <a:noFill/>
        </p:spPr>
        <p:txBody>
          <a:bodyPr wrap="square">
            <a:spAutoFit/>
          </a:bodyPr>
          <a:lstStyle/>
          <a:p>
            <a:pPr algn="ctr" rtl="0"/>
            <a:r>
              <a:rPr lang="en-US" b="1" dirty="0">
                <a:latin typeface="Times New Roman" panose="02020603050405020304" pitchFamily="18" charset="0"/>
                <a:cs typeface="Times New Roman" panose="02020603050405020304" pitchFamily="18" charset="0"/>
              </a:rPr>
              <a:t>Philip </a:t>
            </a:r>
            <a:r>
              <a:rPr lang="en-US" b="1" i="0" dirty="0">
                <a:effectLst/>
                <a:latin typeface="Times New Roman" panose="02020603050405020304" pitchFamily="18" charset="0"/>
                <a:cs typeface="Times New Roman" panose="02020603050405020304" pitchFamily="18" charset="0"/>
              </a:rPr>
              <a:t>Bayard Crosby</a:t>
            </a:r>
          </a:p>
          <a:p>
            <a:pPr algn="ctr" rtl="0"/>
            <a:r>
              <a:rPr lang="en-US" b="1" dirty="0">
                <a:latin typeface="Times New Roman" panose="02020603050405020304" pitchFamily="18" charset="0"/>
                <a:cs typeface="Times New Roman" panose="02020603050405020304" pitchFamily="18" charset="0"/>
              </a:rPr>
              <a:t>(1926-2001)</a:t>
            </a:r>
          </a:p>
        </p:txBody>
      </p:sp>
      <p:sp>
        <p:nvSpPr>
          <p:cNvPr id="5" name="TextBox 4">
            <a:extLst>
              <a:ext uri="{FF2B5EF4-FFF2-40B4-BE49-F238E27FC236}">
                <a16:creationId xmlns:a16="http://schemas.microsoft.com/office/drawing/2014/main" id="{2DE1B381-A4A5-8DE6-4936-9C3F4FC1B677}"/>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4264025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Armand V. Feigenbaum - National Science and Technology Medals Foundation">
            <a:extLst>
              <a:ext uri="{FF2B5EF4-FFF2-40B4-BE49-F238E27FC236}">
                <a16:creationId xmlns:a16="http://schemas.microsoft.com/office/drawing/2014/main" id="{2043F4C1-754F-7896-B2CC-AE6C4F0583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03" y="2973901"/>
            <a:ext cx="2743200" cy="252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Hexagon 14"/>
          <p:cNvSpPr/>
          <p:nvPr/>
        </p:nvSpPr>
        <p:spPr>
          <a:xfrm>
            <a:off x="35550" y="6362509"/>
            <a:ext cx="745647" cy="504369"/>
          </a:xfrm>
          <a:prstGeom prst="hexagon">
            <a:avLst/>
          </a:prstGeom>
          <a:solidFill>
            <a:srgbClr val="FECC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9331" y="479390"/>
            <a:ext cx="12192000" cy="585926"/>
          </a:xfrm>
          <a:prstGeom prst="rect">
            <a:avLst/>
          </a:prstGeom>
          <a:solidFill>
            <a:srgbClr val="FEC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9331" y="6634067"/>
            <a:ext cx="12192000" cy="223933"/>
          </a:xfrm>
          <a:prstGeom prst="rect">
            <a:avLst/>
          </a:prstGeom>
          <a:solidFill>
            <a:srgbClr val="FECC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9331" y="6634066"/>
            <a:ext cx="12192000" cy="116113"/>
          </a:xfrm>
          <a:prstGeom prst="rect">
            <a:avLst/>
          </a:prstGeom>
          <a:solidFill>
            <a:srgbClr val="00929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9331" y="-1"/>
            <a:ext cx="12192000" cy="843378"/>
          </a:xfrm>
          <a:prstGeom prst="rect">
            <a:avLst/>
          </a:prstGeom>
          <a:solidFill>
            <a:srgbClr val="009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p:cNvSpPr txBox="1"/>
          <p:nvPr/>
        </p:nvSpPr>
        <p:spPr>
          <a:xfrm>
            <a:off x="9144000" y="296909"/>
            <a:ext cx="2828032" cy="276999"/>
          </a:xfrm>
          <a:prstGeom prst="rect">
            <a:avLst/>
          </a:prstGeom>
          <a:noFill/>
        </p:spPr>
        <p:txBody>
          <a:bodyPr wrap="square" rtlCol="1">
            <a:spAutoFit/>
          </a:bodyPr>
          <a:lstStyle/>
          <a:p>
            <a:r>
              <a:rPr lang="fa-IR" sz="1200" dirty="0">
                <a:solidFill>
                  <a:srgbClr val="FFFF00"/>
                </a:solidFill>
                <a:cs typeface="B Titr" panose="00000700000000000000" pitchFamily="2" charset="-78"/>
              </a:rPr>
              <a:t>نظام مدیریت کیفیت جامع در آموزش</a:t>
            </a:r>
          </a:p>
        </p:txBody>
      </p:sp>
      <p:sp>
        <p:nvSpPr>
          <p:cNvPr id="3" name="Slide Number Placeholder 2"/>
          <p:cNvSpPr>
            <a:spLocks noGrp="1"/>
          </p:cNvSpPr>
          <p:nvPr>
            <p:ph type="sldNum" sz="quarter" idx="12"/>
          </p:nvPr>
        </p:nvSpPr>
        <p:spPr>
          <a:xfrm>
            <a:off x="248580" y="6313330"/>
            <a:ext cx="2743200" cy="365125"/>
          </a:xfrm>
        </p:spPr>
        <p:txBody>
          <a:bodyPr/>
          <a:lstStyle/>
          <a:p>
            <a:fld id="{C5839338-3290-447B-919F-FDADFFB9DDC7}" type="slidenum">
              <a:rPr lang="fa-IR" sz="1400" smtClean="0">
                <a:solidFill>
                  <a:schemeClr val="tx1"/>
                </a:solidFill>
                <a:cs typeface="B Nazanin" panose="00000400000000000000" pitchFamily="2" charset="-78"/>
              </a:rPr>
              <a:t>9</a:t>
            </a:fld>
            <a:endParaRPr lang="fa-IR" sz="1400" dirty="0">
              <a:solidFill>
                <a:schemeClr val="tx1"/>
              </a:solidFill>
              <a:cs typeface="B Nazanin" panose="00000400000000000000" pitchFamily="2" charset="-78"/>
            </a:endParaRPr>
          </a:p>
        </p:txBody>
      </p:sp>
      <p:pic>
        <p:nvPicPr>
          <p:cNvPr id="4" name="Picture 4" descr="پخش زنده دانشگاه علوم پزشکی و خدمات بهداشتی درمانی شهید بهشتی">
            <a:extLst>
              <a:ext uri="{FF2B5EF4-FFF2-40B4-BE49-F238E27FC236}">
                <a16:creationId xmlns:a16="http://schemas.microsoft.com/office/drawing/2014/main" id="{0631E28C-2505-C628-27D5-C2CA80246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83" y="41945"/>
            <a:ext cx="731520" cy="761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A789BC-90C7-08E2-0C43-5E0624D7A0CB}"/>
              </a:ext>
            </a:extLst>
          </p:cNvPr>
          <p:cNvSpPr txBox="1"/>
          <p:nvPr/>
        </p:nvSpPr>
        <p:spPr>
          <a:xfrm>
            <a:off x="5277108" y="2977286"/>
            <a:ext cx="5595458" cy="2554545"/>
          </a:xfrm>
          <a:prstGeom prst="rect">
            <a:avLst/>
          </a:prstGeom>
          <a:noFill/>
        </p:spPr>
        <p:txBody>
          <a:bodyPr wrap="square">
            <a:spAutoFit/>
          </a:bodyPr>
          <a:lstStyle/>
          <a:p>
            <a:pPr algn="ctr" rtl="1"/>
            <a:r>
              <a:rPr lang="fa-IR" sz="4000" b="1" dirty="0">
                <a:effectLst>
                  <a:outerShdw blurRad="38100" dist="38100" dir="2700000" algn="tl">
                    <a:srgbClr val="000000">
                      <a:alpha val="43137"/>
                    </a:srgbClr>
                  </a:outerShdw>
                </a:effectLst>
                <a:latin typeface="Times New Roman" panose="02020603050405020304" pitchFamily="18" charset="0"/>
                <a:cs typeface="B Lotus" panose="00000400000000000000" pitchFamily="2" charset="-78"/>
              </a:rPr>
              <a:t>توانایی یک محصول در برآورده ساختن هدف مورد نظر که به‌حداقل هزینه ممکن تولید شده باشد</a:t>
            </a:r>
          </a:p>
        </p:txBody>
      </p:sp>
      <p:sp>
        <p:nvSpPr>
          <p:cNvPr id="7" name="TextBox 6">
            <a:extLst>
              <a:ext uri="{FF2B5EF4-FFF2-40B4-BE49-F238E27FC236}">
                <a16:creationId xmlns:a16="http://schemas.microsoft.com/office/drawing/2014/main" id="{97E2DEE1-932A-CA6B-1759-ACDA783A29DA}"/>
              </a:ext>
            </a:extLst>
          </p:cNvPr>
          <p:cNvSpPr txBox="1"/>
          <p:nvPr/>
        </p:nvSpPr>
        <p:spPr>
          <a:xfrm>
            <a:off x="678378" y="5494239"/>
            <a:ext cx="3086449" cy="646331"/>
          </a:xfrm>
          <a:prstGeom prst="rect">
            <a:avLst/>
          </a:prstGeom>
          <a:noFill/>
        </p:spPr>
        <p:txBody>
          <a:bodyPr wrap="square">
            <a:spAutoFit/>
          </a:bodyPr>
          <a:lstStyle/>
          <a:p>
            <a:pPr algn="ctr" rtl="0"/>
            <a:r>
              <a:rPr lang="en-US" b="1" dirty="0">
                <a:latin typeface="Times New Roman" panose="02020603050405020304" pitchFamily="18" charset="0"/>
                <a:cs typeface="Times New Roman" panose="02020603050405020304" pitchFamily="18" charset="0"/>
              </a:rPr>
              <a:t>Armand Vallin Feigenbaum</a:t>
            </a:r>
            <a:endParaRPr lang="en-US" b="1" i="0" dirty="0">
              <a:effectLst/>
              <a:latin typeface="Times New Roman" panose="02020603050405020304" pitchFamily="18" charset="0"/>
              <a:cs typeface="Times New Roman" panose="02020603050405020304" pitchFamily="18" charset="0"/>
            </a:endParaRPr>
          </a:p>
          <a:p>
            <a:pPr algn="ctr" rtl="0"/>
            <a:r>
              <a:rPr lang="en-US" b="1" dirty="0">
                <a:latin typeface="Times New Roman" panose="02020603050405020304" pitchFamily="18" charset="0"/>
                <a:cs typeface="Times New Roman" panose="02020603050405020304" pitchFamily="18" charset="0"/>
              </a:rPr>
              <a:t>(1920-2014)</a:t>
            </a:r>
          </a:p>
        </p:txBody>
      </p:sp>
      <p:sp>
        <p:nvSpPr>
          <p:cNvPr id="5" name="TextBox 4">
            <a:extLst>
              <a:ext uri="{FF2B5EF4-FFF2-40B4-BE49-F238E27FC236}">
                <a16:creationId xmlns:a16="http://schemas.microsoft.com/office/drawing/2014/main" id="{151EDAB2-4DE4-9D14-7097-7CDBFB45A70D}"/>
              </a:ext>
            </a:extLst>
          </p:cNvPr>
          <p:cNvSpPr txBox="1"/>
          <p:nvPr/>
        </p:nvSpPr>
        <p:spPr>
          <a:xfrm>
            <a:off x="2684477" y="309050"/>
            <a:ext cx="5914238" cy="292388"/>
          </a:xfrm>
          <a:prstGeom prst="rect">
            <a:avLst/>
          </a:prstGeom>
          <a:noFill/>
        </p:spPr>
        <p:txBody>
          <a:bodyPr wrap="square" rtlCol="1">
            <a:spAutoFit/>
          </a:bodyPr>
          <a:lstStyle/>
          <a:p>
            <a:pPr algn="ctr"/>
            <a:r>
              <a:rPr lang="fa-IR" sz="1300" b="1" dirty="0">
                <a:solidFill>
                  <a:schemeClr val="bg1"/>
                </a:solidFill>
                <a:cs typeface="B Lotus" panose="00000400000000000000" pitchFamily="2" charset="-78"/>
              </a:rPr>
              <a:t>کارگروه کلان منطقه 10 (نظام مدیریت جامع کیفیت آموزش پزشکی)		31 تیرماه 1402</a:t>
            </a:r>
          </a:p>
        </p:txBody>
      </p:sp>
    </p:spTree>
    <p:extLst>
      <p:ext uri="{BB962C8B-B14F-4D97-AF65-F5344CB8AC3E}">
        <p14:creationId xmlns:p14="http://schemas.microsoft.com/office/powerpoint/2010/main" val="2687376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1594</Words>
  <Application>Microsoft Office PowerPoint</Application>
  <PresentationFormat>Widescreen</PresentationFormat>
  <Paragraphs>285</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 Lotus</vt:lpstr>
      <vt:lpstr>B Nazanin</vt:lpstr>
      <vt:lpstr>B Titr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dc:creator>
  <cp:lastModifiedBy>Marandian Room</cp:lastModifiedBy>
  <cp:revision>109</cp:revision>
  <dcterms:created xsi:type="dcterms:W3CDTF">2021-07-30T07:10:00Z</dcterms:created>
  <dcterms:modified xsi:type="dcterms:W3CDTF">2023-07-22T07:21:10Z</dcterms:modified>
</cp:coreProperties>
</file>